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2" r:id="rId1"/>
    <p:sldMasterId id="2147483924" r:id="rId2"/>
  </p:sldMasterIdLst>
  <p:notesMasterIdLst>
    <p:notesMasterId r:id="rId23"/>
  </p:notesMasterIdLst>
  <p:handoutMasterIdLst>
    <p:handoutMasterId r:id="rId24"/>
  </p:handoutMasterIdLst>
  <p:sldIdLst>
    <p:sldId id="555" r:id="rId3"/>
    <p:sldId id="606" r:id="rId4"/>
    <p:sldId id="632" r:id="rId5"/>
    <p:sldId id="637" r:id="rId6"/>
    <p:sldId id="634" r:id="rId7"/>
    <p:sldId id="631" r:id="rId8"/>
    <p:sldId id="595" r:id="rId9"/>
    <p:sldId id="596" r:id="rId10"/>
    <p:sldId id="573" r:id="rId11"/>
    <p:sldId id="628" r:id="rId12"/>
    <p:sldId id="581" r:id="rId13"/>
    <p:sldId id="586" r:id="rId14"/>
    <p:sldId id="635" r:id="rId15"/>
    <p:sldId id="604" r:id="rId16"/>
    <p:sldId id="577" r:id="rId17"/>
    <p:sldId id="633" r:id="rId18"/>
    <p:sldId id="636" r:id="rId19"/>
    <p:sldId id="614" r:id="rId20"/>
    <p:sldId id="615" r:id="rId21"/>
    <p:sldId id="566" r:id="rId22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559A"/>
    <a:srgbClr val="FF9900"/>
    <a:srgbClr val="FF3300"/>
    <a:srgbClr val="0066FF"/>
    <a:srgbClr val="928CE4"/>
    <a:srgbClr val="D1D1F0"/>
    <a:srgbClr val="FFFF00"/>
    <a:srgbClr val="23246D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90931" autoAdjust="0"/>
  </p:normalViewPr>
  <p:slideViewPr>
    <p:cSldViewPr>
      <p:cViewPr>
        <p:scale>
          <a:sx n="100" d="100"/>
          <a:sy n="100" d="100"/>
        </p:scale>
        <p:origin x="-150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BACCE-B10E-4E7B-BE44-43E2E5E8AF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FF23F-DE17-41E1-9C3F-6B093097B8EA}">
      <dgm:prSet/>
      <dgm:spPr/>
      <dgm:t>
        <a:bodyPr/>
        <a:lstStyle/>
        <a:p>
          <a:pPr rtl="0"/>
          <a:r>
            <a:rPr lang="en-US" b="0" dirty="0" smtClean="0"/>
            <a:t>A vision for the future European extra high voltage grid</a:t>
          </a:r>
          <a:endParaRPr lang="en-US" dirty="0"/>
        </a:p>
      </dgm:t>
    </dgm:pt>
    <dgm:pt modelId="{5CBD99C6-CE8C-4C3E-9984-A9EF0F8AC760}" type="parTrans" cxnId="{FAC666A7-037B-4743-BB7B-7C9DD4278F89}">
      <dgm:prSet/>
      <dgm:spPr/>
      <dgm:t>
        <a:bodyPr/>
        <a:lstStyle/>
        <a:p>
          <a:endParaRPr lang="en-US"/>
        </a:p>
      </dgm:t>
    </dgm:pt>
    <dgm:pt modelId="{1A775394-F294-4DA6-8CFB-8F293A7EFACF}" type="sibTrans" cxnId="{FAC666A7-037B-4743-BB7B-7C9DD4278F89}">
      <dgm:prSet/>
      <dgm:spPr/>
      <dgm:t>
        <a:bodyPr/>
        <a:lstStyle/>
        <a:p>
          <a:endParaRPr lang="en-US"/>
        </a:p>
      </dgm:t>
    </dgm:pt>
    <dgm:pt modelId="{A516E55A-28D6-40C6-B0EB-5EA5299ED6A3}">
      <dgm:prSet/>
      <dgm:spPr/>
      <dgm:t>
        <a:bodyPr/>
        <a:lstStyle/>
        <a:p>
          <a:pPr rtl="0"/>
          <a:r>
            <a:rPr lang="en-US" b="0" dirty="0" smtClean="0"/>
            <a:t>A non-binding plan, updated every 2 years by ENTSO-E</a:t>
          </a:r>
          <a:endParaRPr lang="en-US" dirty="0"/>
        </a:p>
      </dgm:t>
    </dgm:pt>
    <dgm:pt modelId="{55927B2A-B168-4503-BC52-94AAFDE7EEE1}" type="parTrans" cxnId="{002B8A01-5430-4A60-917F-40D169C7A152}">
      <dgm:prSet/>
      <dgm:spPr/>
      <dgm:t>
        <a:bodyPr/>
        <a:lstStyle/>
        <a:p>
          <a:endParaRPr lang="en-US"/>
        </a:p>
      </dgm:t>
    </dgm:pt>
    <dgm:pt modelId="{E85E7D1C-850A-4FA4-9BAD-1A076D32C019}" type="sibTrans" cxnId="{002B8A01-5430-4A60-917F-40D169C7A152}">
      <dgm:prSet/>
      <dgm:spPr/>
      <dgm:t>
        <a:bodyPr/>
        <a:lstStyle/>
        <a:p>
          <a:endParaRPr lang="en-US"/>
        </a:p>
      </dgm:t>
    </dgm:pt>
    <dgm:pt modelId="{805AAB4F-1F1C-46BF-8982-1F3428F340CB}">
      <dgm:prSet/>
      <dgm:spPr/>
      <dgm:t>
        <a:bodyPr/>
        <a:lstStyle/>
        <a:p>
          <a:pPr rtl="0"/>
          <a:r>
            <a:rPr lang="en-US" b="0" dirty="0" smtClean="0"/>
            <a:t>A modeling of integrated networks</a:t>
          </a:r>
          <a:endParaRPr lang="en-US" dirty="0"/>
        </a:p>
      </dgm:t>
    </dgm:pt>
    <dgm:pt modelId="{52B5F5A5-28AA-4861-B09A-789803C3CA43}" type="parTrans" cxnId="{6F549EE7-959B-42FC-85A7-3C8DE6B7C625}">
      <dgm:prSet/>
      <dgm:spPr/>
      <dgm:t>
        <a:bodyPr/>
        <a:lstStyle/>
        <a:p>
          <a:endParaRPr lang="en-US"/>
        </a:p>
      </dgm:t>
    </dgm:pt>
    <dgm:pt modelId="{178F8803-5929-430B-A24A-6199E3576EBD}" type="sibTrans" cxnId="{6F549EE7-959B-42FC-85A7-3C8DE6B7C625}">
      <dgm:prSet/>
      <dgm:spPr/>
      <dgm:t>
        <a:bodyPr/>
        <a:lstStyle/>
        <a:p>
          <a:endParaRPr lang="en-US"/>
        </a:p>
      </dgm:t>
    </dgm:pt>
    <dgm:pt modelId="{5771E02A-3D7D-4748-A2DA-425E8E8C0ABE}">
      <dgm:prSet/>
      <dgm:spPr/>
      <dgm:t>
        <a:bodyPr/>
        <a:lstStyle/>
        <a:p>
          <a:pPr rtl="0"/>
          <a:r>
            <a:rPr lang="en-US" b="0" dirty="0" smtClean="0"/>
            <a:t>A generation adequacy outlook</a:t>
          </a:r>
          <a:endParaRPr lang="en-US" dirty="0"/>
        </a:p>
      </dgm:t>
    </dgm:pt>
    <dgm:pt modelId="{70D304C6-9F4A-45BE-AB65-E4DC9F027CB6}" type="parTrans" cxnId="{2064E45E-0402-4BC7-9044-CC5587759652}">
      <dgm:prSet/>
      <dgm:spPr/>
      <dgm:t>
        <a:bodyPr/>
        <a:lstStyle/>
        <a:p>
          <a:endParaRPr lang="en-US"/>
        </a:p>
      </dgm:t>
    </dgm:pt>
    <dgm:pt modelId="{8C11AB87-C160-416C-8D1F-45C23D471E31}" type="sibTrans" cxnId="{2064E45E-0402-4BC7-9044-CC5587759652}">
      <dgm:prSet/>
      <dgm:spPr/>
      <dgm:t>
        <a:bodyPr/>
        <a:lstStyle/>
        <a:p>
          <a:endParaRPr lang="en-US"/>
        </a:p>
      </dgm:t>
    </dgm:pt>
    <dgm:pt modelId="{E1519580-1B17-4E8D-B595-2C02EF15D561}">
      <dgm:prSet/>
      <dgm:spPr/>
      <dgm:t>
        <a:bodyPr/>
        <a:lstStyle/>
        <a:p>
          <a:pPr rtl="0"/>
          <a:endParaRPr lang="en-US" b="0" dirty="0"/>
        </a:p>
      </dgm:t>
    </dgm:pt>
    <dgm:pt modelId="{DA6B969A-BC91-4BC1-B8EC-905DFB9583A4}" type="parTrans" cxnId="{F2ECF9D0-41B7-46EE-B1D7-C54E8EFD3539}">
      <dgm:prSet/>
      <dgm:spPr/>
      <dgm:t>
        <a:bodyPr/>
        <a:lstStyle/>
        <a:p>
          <a:endParaRPr lang="en-US"/>
        </a:p>
      </dgm:t>
    </dgm:pt>
    <dgm:pt modelId="{C038C277-9E25-47DA-9EBB-B2AEA0EC3910}" type="sibTrans" cxnId="{F2ECF9D0-41B7-46EE-B1D7-C54E8EFD3539}">
      <dgm:prSet/>
      <dgm:spPr/>
      <dgm:t>
        <a:bodyPr/>
        <a:lstStyle/>
        <a:p>
          <a:endParaRPr lang="en-US"/>
        </a:p>
      </dgm:t>
    </dgm:pt>
    <dgm:pt modelId="{15277217-C1F7-4E28-9C9C-73DCB3CD1363}">
      <dgm:prSet/>
      <dgm:spPr/>
      <dgm:t>
        <a:bodyPr/>
        <a:lstStyle/>
        <a:p>
          <a:pPr rtl="0"/>
          <a:r>
            <a:rPr lang="en-US" b="0" dirty="0" smtClean="0"/>
            <a:t>A comprehensive and synthetic 8-document suite</a:t>
          </a:r>
          <a:endParaRPr lang="en-US" dirty="0"/>
        </a:p>
      </dgm:t>
    </dgm:pt>
    <dgm:pt modelId="{93234EFF-42D0-4090-8116-2026E3D9E4F2}" type="parTrans" cxnId="{46ACC297-80ED-4FA0-BEF5-2B3D8351D6C7}">
      <dgm:prSet/>
      <dgm:spPr/>
      <dgm:t>
        <a:bodyPr/>
        <a:lstStyle/>
        <a:p>
          <a:endParaRPr lang="en-US"/>
        </a:p>
      </dgm:t>
    </dgm:pt>
    <dgm:pt modelId="{1A59F6C0-1229-4A4B-87D9-07939EB7E701}" type="sibTrans" cxnId="{46ACC297-80ED-4FA0-BEF5-2B3D8351D6C7}">
      <dgm:prSet/>
      <dgm:spPr/>
      <dgm:t>
        <a:bodyPr/>
        <a:lstStyle/>
        <a:p>
          <a:endParaRPr lang="en-US"/>
        </a:p>
      </dgm:t>
    </dgm:pt>
    <dgm:pt modelId="{2414319C-F83F-4697-B97A-4E16FD35117C}">
      <dgm:prSet/>
      <dgm:spPr/>
      <dgm:t>
        <a:bodyPr/>
        <a:lstStyle/>
        <a:p>
          <a:pPr rtl="0"/>
          <a:r>
            <a:rPr lang="en-US" b="0" dirty="0" smtClean="0"/>
            <a:t>TYNDP 2012 Ten-Year </a:t>
          </a:r>
          <a:r>
            <a:rPr lang="en-US" b="0" dirty="0" smtClean="0"/>
            <a:t>Network Development Plan report</a:t>
          </a:r>
          <a:endParaRPr lang="en-US" dirty="0"/>
        </a:p>
      </dgm:t>
    </dgm:pt>
    <dgm:pt modelId="{6F8834C3-7757-44BA-87F6-B1FEBF093102}" type="parTrans" cxnId="{424ABE17-4272-4C4E-BB7E-A9691A6D001F}">
      <dgm:prSet/>
      <dgm:spPr/>
      <dgm:t>
        <a:bodyPr/>
        <a:lstStyle/>
        <a:p>
          <a:endParaRPr lang="en-US"/>
        </a:p>
      </dgm:t>
    </dgm:pt>
    <dgm:pt modelId="{0DDDD4B0-0CAD-4BD9-9E5B-06B521E7D060}" type="sibTrans" cxnId="{424ABE17-4272-4C4E-BB7E-A9691A6D001F}">
      <dgm:prSet/>
      <dgm:spPr/>
      <dgm:t>
        <a:bodyPr/>
        <a:lstStyle/>
        <a:p>
          <a:endParaRPr lang="en-US"/>
        </a:p>
      </dgm:t>
    </dgm:pt>
    <dgm:pt modelId="{7A02F4D5-B86F-4EA1-9004-8737904AD147}">
      <dgm:prSet/>
      <dgm:spPr/>
      <dgm:t>
        <a:bodyPr/>
        <a:lstStyle/>
        <a:p>
          <a:pPr rtl="0"/>
          <a:r>
            <a:rPr lang="en-US" b="0" dirty="0" smtClean="0"/>
            <a:t>SOAF 2012 Scenario </a:t>
          </a:r>
          <a:r>
            <a:rPr lang="en-US" b="0" dirty="0" smtClean="0"/>
            <a:t>Outlook &amp; Adequacy Report</a:t>
          </a:r>
          <a:endParaRPr lang="en-US" dirty="0"/>
        </a:p>
      </dgm:t>
    </dgm:pt>
    <dgm:pt modelId="{83790138-CFD0-4A93-AB38-4F7A40249405}" type="parTrans" cxnId="{3AE357C2-E4B9-4F5B-9667-8D13BED9D59E}">
      <dgm:prSet/>
      <dgm:spPr/>
      <dgm:t>
        <a:bodyPr/>
        <a:lstStyle/>
        <a:p>
          <a:endParaRPr lang="en-US"/>
        </a:p>
      </dgm:t>
    </dgm:pt>
    <dgm:pt modelId="{E3B8C85D-393F-4C30-8D06-E2A1E56C1A1E}" type="sibTrans" cxnId="{3AE357C2-E4B9-4F5B-9667-8D13BED9D59E}">
      <dgm:prSet/>
      <dgm:spPr/>
      <dgm:t>
        <a:bodyPr/>
        <a:lstStyle/>
        <a:p>
          <a:endParaRPr lang="en-US"/>
        </a:p>
      </dgm:t>
    </dgm:pt>
    <dgm:pt modelId="{0EF3B0EA-4BF8-4C57-B145-25AE7D7138F5}">
      <dgm:prSet/>
      <dgm:spPr/>
      <dgm:t>
        <a:bodyPr/>
        <a:lstStyle/>
        <a:p>
          <a:pPr rtl="0"/>
          <a:r>
            <a:rPr lang="en-US" b="0" dirty="0" smtClean="0"/>
            <a:t>6 </a:t>
          </a:r>
          <a:r>
            <a:rPr lang="en-US" b="0" dirty="0" smtClean="0"/>
            <a:t>RIPs Regional </a:t>
          </a:r>
          <a:r>
            <a:rPr lang="en-US" b="0" dirty="0" smtClean="0"/>
            <a:t>Investment Plans</a:t>
          </a:r>
          <a:endParaRPr lang="en-US" dirty="0"/>
        </a:p>
      </dgm:t>
    </dgm:pt>
    <dgm:pt modelId="{5D93B815-DD6E-45AC-9F98-CFCC8290EDD0}" type="parTrans" cxnId="{68DA3880-28B1-4258-AF1B-AFE21656E484}">
      <dgm:prSet/>
      <dgm:spPr/>
      <dgm:t>
        <a:bodyPr/>
        <a:lstStyle/>
        <a:p>
          <a:endParaRPr lang="en-US"/>
        </a:p>
      </dgm:t>
    </dgm:pt>
    <dgm:pt modelId="{E6BA1F1F-BFC9-47A3-B058-3435DE4607F4}" type="sibTrans" cxnId="{68DA3880-28B1-4258-AF1B-AFE21656E484}">
      <dgm:prSet/>
      <dgm:spPr/>
      <dgm:t>
        <a:bodyPr/>
        <a:lstStyle/>
        <a:p>
          <a:endParaRPr lang="en-US"/>
        </a:p>
      </dgm:t>
    </dgm:pt>
    <dgm:pt modelId="{1056AA8F-941E-42DE-AC89-275198F832A7}" type="pres">
      <dgm:prSet presAssocID="{8C9BACCE-B10E-4E7B-BE44-43E2E5E8AF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76DC-3D33-434B-8198-B82A8E795E9D}" type="pres">
      <dgm:prSet presAssocID="{5EEFF23F-DE17-41E1-9C3F-6B093097B8EA}" presName="linNode" presStyleCnt="0"/>
      <dgm:spPr/>
    </dgm:pt>
    <dgm:pt modelId="{C335EA6F-2192-4CCC-AD78-BCAEEB16DB1B}" type="pres">
      <dgm:prSet presAssocID="{5EEFF23F-DE17-41E1-9C3F-6B093097B8E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76FA-B214-4615-92AB-9E1BD590D161}" type="pres">
      <dgm:prSet presAssocID="{5EEFF23F-DE17-41E1-9C3F-6B093097B8E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D62AD-E38C-4ABB-B8F0-4FE0B1A270E5}" type="pres">
      <dgm:prSet presAssocID="{1A775394-F294-4DA6-8CFB-8F293A7EFACF}" presName="sp" presStyleCnt="0"/>
      <dgm:spPr/>
    </dgm:pt>
    <dgm:pt modelId="{2AC69210-A8EA-4A9F-AD35-66CE62D56DF7}" type="pres">
      <dgm:prSet presAssocID="{15277217-C1F7-4E28-9C9C-73DCB3CD1363}" presName="linNode" presStyleCnt="0"/>
      <dgm:spPr/>
    </dgm:pt>
    <dgm:pt modelId="{2B0C9A7D-7831-46AF-B52A-31848F6F5D1D}" type="pres">
      <dgm:prSet presAssocID="{15277217-C1F7-4E28-9C9C-73DCB3CD136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DD6F1-7713-4022-B6F3-35EEC51F86D8}" type="pres">
      <dgm:prSet presAssocID="{15277217-C1F7-4E28-9C9C-73DCB3CD136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A8043-630D-474D-80AA-5F9D3B35D45F}" type="presOf" srcId="{15277217-C1F7-4E28-9C9C-73DCB3CD1363}" destId="{2B0C9A7D-7831-46AF-B52A-31848F6F5D1D}" srcOrd="0" destOrd="0" presId="urn:microsoft.com/office/officeart/2005/8/layout/vList5"/>
    <dgm:cxn modelId="{D6CB519F-BC5D-466F-9269-626E85A3ABA5}" type="presOf" srcId="{7A02F4D5-B86F-4EA1-9004-8737904AD147}" destId="{C20DD6F1-7713-4022-B6F3-35EEC51F86D8}" srcOrd="0" destOrd="1" presId="urn:microsoft.com/office/officeart/2005/8/layout/vList5"/>
    <dgm:cxn modelId="{5514FC83-E2BD-4025-AC67-808EEEA836B5}" type="presOf" srcId="{A516E55A-28D6-40C6-B0EB-5EA5299ED6A3}" destId="{D79976FA-B214-4615-92AB-9E1BD590D161}" srcOrd="0" destOrd="0" presId="urn:microsoft.com/office/officeart/2005/8/layout/vList5"/>
    <dgm:cxn modelId="{424ABE17-4272-4C4E-BB7E-A9691A6D001F}" srcId="{15277217-C1F7-4E28-9C9C-73DCB3CD1363}" destId="{2414319C-F83F-4697-B97A-4E16FD35117C}" srcOrd="0" destOrd="0" parTransId="{6F8834C3-7757-44BA-87F6-B1FEBF093102}" sibTransId="{0DDDD4B0-0CAD-4BD9-9E5B-06B521E7D060}"/>
    <dgm:cxn modelId="{68DA3880-28B1-4258-AF1B-AFE21656E484}" srcId="{15277217-C1F7-4E28-9C9C-73DCB3CD1363}" destId="{0EF3B0EA-4BF8-4C57-B145-25AE7D7138F5}" srcOrd="2" destOrd="0" parTransId="{5D93B815-DD6E-45AC-9F98-CFCC8290EDD0}" sibTransId="{E6BA1F1F-BFC9-47A3-B058-3435DE4607F4}"/>
    <dgm:cxn modelId="{46ACC297-80ED-4FA0-BEF5-2B3D8351D6C7}" srcId="{8C9BACCE-B10E-4E7B-BE44-43E2E5E8AF10}" destId="{15277217-C1F7-4E28-9C9C-73DCB3CD1363}" srcOrd="1" destOrd="0" parTransId="{93234EFF-42D0-4090-8116-2026E3D9E4F2}" sibTransId="{1A59F6C0-1229-4A4B-87D9-07939EB7E701}"/>
    <dgm:cxn modelId="{0DF1FAEA-DCEE-4292-BCC4-50BB0F5938C6}" type="presOf" srcId="{E1519580-1B17-4E8D-B595-2C02EF15D561}" destId="{D79976FA-B214-4615-92AB-9E1BD590D161}" srcOrd="0" destOrd="3" presId="urn:microsoft.com/office/officeart/2005/8/layout/vList5"/>
    <dgm:cxn modelId="{0F7C1200-2723-4528-965C-2C98189D09EA}" type="presOf" srcId="{5EEFF23F-DE17-41E1-9C3F-6B093097B8EA}" destId="{C335EA6F-2192-4CCC-AD78-BCAEEB16DB1B}" srcOrd="0" destOrd="0" presId="urn:microsoft.com/office/officeart/2005/8/layout/vList5"/>
    <dgm:cxn modelId="{A2483EE7-E1C6-4484-B30A-A4E630FC0290}" type="presOf" srcId="{0EF3B0EA-4BF8-4C57-B145-25AE7D7138F5}" destId="{C20DD6F1-7713-4022-B6F3-35EEC51F86D8}" srcOrd="0" destOrd="2" presId="urn:microsoft.com/office/officeart/2005/8/layout/vList5"/>
    <dgm:cxn modelId="{FAC666A7-037B-4743-BB7B-7C9DD4278F89}" srcId="{8C9BACCE-B10E-4E7B-BE44-43E2E5E8AF10}" destId="{5EEFF23F-DE17-41E1-9C3F-6B093097B8EA}" srcOrd="0" destOrd="0" parTransId="{5CBD99C6-CE8C-4C3E-9984-A9EF0F8AC760}" sibTransId="{1A775394-F294-4DA6-8CFB-8F293A7EFACF}"/>
    <dgm:cxn modelId="{2064E45E-0402-4BC7-9044-CC5587759652}" srcId="{5EEFF23F-DE17-41E1-9C3F-6B093097B8EA}" destId="{5771E02A-3D7D-4748-A2DA-425E8E8C0ABE}" srcOrd="2" destOrd="0" parTransId="{70D304C6-9F4A-45BE-AB65-E4DC9F027CB6}" sibTransId="{8C11AB87-C160-416C-8D1F-45C23D471E31}"/>
    <dgm:cxn modelId="{E3693FFA-5B04-4C73-8FA5-000DC59AC151}" type="presOf" srcId="{2414319C-F83F-4697-B97A-4E16FD35117C}" destId="{C20DD6F1-7713-4022-B6F3-35EEC51F86D8}" srcOrd="0" destOrd="0" presId="urn:microsoft.com/office/officeart/2005/8/layout/vList5"/>
    <dgm:cxn modelId="{3AE357C2-E4B9-4F5B-9667-8D13BED9D59E}" srcId="{15277217-C1F7-4E28-9C9C-73DCB3CD1363}" destId="{7A02F4D5-B86F-4EA1-9004-8737904AD147}" srcOrd="1" destOrd="0" parTransId="{83790138-CFD0-4A93-AB38-4F7A40249405}" sibTransId="{E3B8C85D-393F-4C30-8D06-E2A1E56C1A1E}"/>
    <dgm:cxn modelId="{10D32BC9-9245-4B90-9BC3-2A004527B33F}" type="presOf" srcId="{805AAB4F-1F1C-46BF-8982-1F3428F340CB}" destId="{D79976FA-B214-4615-92AB-9E1BD590D161}" srcOrd="0" destOrd="1" presId="urn:microsoft.com/office/officeart/2005/8/layout/vList5"/>
    <dgm:cxn modelId="{159CFFF9-749D-45F8-BC3D-58DBD3DFE75B}" type="presOf" srcId="{5771E02A-3D7D-4748-A2DA-425E8E8C0ABE}" destId="{D79976FA-B214-4615-92AB-9E1BD590D161}" srcOrd="0" destOrd="2" presId="urn:microsoft.com/office/officeart/2005/8/layout/vList5"/>
    <dgm:cxn modelId="{6F549EE7-959B-42FC-85A7-3C8DE6B7C625}" srcId="{5EEFF23F-DE17-41E1-9C3F-6B093097B8EA}" destId="{805AAB4F-1F1C-46BF-8982-1F3428F340CB}" srcOrd="1" destOrd="0" parTransId="{52B5F5A5-28AA-4861-B09A-789803C3CA43}" sibTransId="{178F8803-5929-430B-A24A-6199E3576EBD}"/>
    <dgm:cxn modelId="{002B8A01-5430-4A60-917F-40D169C7A152}" srcId="{5EEFF23F-DE17-41E1-9C3F-6B093097B8EA}" destId="{A516E55A-28D6-40C6-B0EB-5EA5299ED6A3}" srcOrd="0" destOrd="0" parTransId="{55927B2A-B168-4503-BC52-94AAFDE7EEE1}" sibTransId="{E85E7D1C-850A-4FA4-9BAD-1A076D32C019}"/>
    <dgm:cxn modelId="{8E24CFD2-4D45-40C1-8CDA-522BE7F1E273}" type="presOf" srcId="{8C9BACCE-B10E-4E7B-BE44-43E2E5E8AF10}" destId="{1056AA8F-941E-42DE-AC89-275198F832A7}" srcOrd="0" destOrd="0" presId="urn:microsoft.com/office/officeart/2005/8/layout/vList5"/>
    <dgm:cxn modelId="{F2ECF9D0-41B7-46EE-B1D7-C54E8EFD3539}" srcId="{5EEFF23F-DE17-41E1-9C3F-6B093097B8EA}" destId="{E1519580-1B17-4E8D-B595-2C02EF15D561}" srcOrd="3" destOrd="0" parTransId="{DA6B969A-BC91-4BC1-B8EC-905DFB9583A4}" sibTransId="{C038C277-9E25-47DA-9EBB-B2AEA0EC3910}"/>
    <dgm:cxn modelId="{FF594FD4-9D24-4FCE-AA22-08972EA34C93}" type="presParOf" srcId="{1056AA8F-941E-42DE-AC89-275198F832A7}" destId="{60DA76DC-3D33-434B-8198-B82A8E795E9D}" srcOrd="0" destOrd="0" presId="urn:microsoft.com/office/officeart/2005/8/layout/vList5"/>
    <dgm:cxn modelId="{7069CD87-B031-4F75-9E59-2FC5EE5E6098}" type="presParOf" srcId="{60DA76DC-3D33-434B-8198-B82A8E795E9D}" destId="{C335EA6F-2192-4CCC-AD78-BCAEEB16DB1B}" srcOrd="0" destOrd="0" presId="urn:microsoft.com/office/officeart/2005/8/layout/vList5"/>
    <dgm:cxn modelId="{1018458D-2E31-4FA2-A216-8DD5FC6C04E5}" type="presParOf" srcId="{60DA76DC-3D33-434B-8198-B82A8E795E9D}" destId="{D79976FA-B214-4615-92AB-9E1BD590D161}" srcOrd="1" destOrd="0" presId="urn:microsoft.com/office/officeart/2005/8/layout/vList5"/>
    <dgm:cxn modelId="{A06568AC-8FD2-4B58-A23C-7C7BB8F07ADF}" type="presParOf" srcId="{1056AA8F-941E-42DE-AC89-275198F832A7}" destId="{5A4D62AD-E38C-4ABB-B8F0-4FE0B1A270E5}" srcOrd="1" destOrd="0" presId="urn:microsoft.com/office/officeart/2005/8/layout/vList5"/>
    <dgm:cxn modelId="{A65E683E-3144-4F69-BC52-F9030832333A}" type="presParOf" srcId="{1056AA8F-941E-42DE-AC89-275198F832A7}" destId="{2AC69210-A8EA-4A9F-AD35-66CE62D56DF7}" srcOrd="2" destOrd="0" presId="urn:microsoft.com/office/officeart/2005/8/layout/vList5"/>
    <dgm:cxn modelId="{8A751CF6-7DCC-4EE0-B3E8-55B24B97621E}" type="presParOf" srcId="{2AC69210-A8EA-4A9F-AD35-66CE62D56DF7}" destId="{2B0C9A7D-7831-46AF-B52A-31848F6F5D1D}" srcOrd="0" destOrd="0" presId="urn:microsoft.com/office/officeart/2005/8/layout/vList5"/>
    <dgm:cxn modelId="{9ED789C4-C039-4A8C-A2F3-46263162CBCD}" type="presParOf" srcId="{2AC69210-A8EA-4A9F-AD35-66CE62D56DF7}" destId="{C20DD6F1-7713-4022-B6F3-35EEC51F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4CA96-8BE0-47B0-A759-1FB8A20A097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7C4AF-301D-4839-A20D-A9E41CAC9AF4}">
      <dgm:prSet custT="1"/>
      <dgm:spPr/>
      <dgm:t>
        <a:bodyPr/>
        <a:lstStyle/>
        <a:p>
          <a:pPr rtl="0"/>
          <a:r>
            <a:rPr lang="en-US" sz="1400" b="0" dirty="0" smtClean="0"/>
            <a:t>Peak load growing by about 8% by 2020</a:t>
          </a:r>
          <a:endParaRPr lang="en-US" sz="1400" dirty="0"/>
        </a:p>
      </dgm:t>
    </dgm:pt>
    <dgm:pt modelId="{69DB7307-FA78-4EEC-9ACB-95CE4F1C2000}" type="parTrans" cxnId="{70B0CB72-9AF8-43D6-984C-8B5320D71ABB}">
      <dgm:prSet/>
      <dgm:spPr/>
      <dgm:t>
        <a:bodyPr/>
        <a:lstStyle/>
        <a:p>
          <a:endParaRPr lang="en-US"/>
        </a:p>
      </dgm:t>
    </dgm:pt>
    <dgm:pt modelId="{A6130061-3EC7-485F-A497-1E2131A3F1A2}" type="sibTrans" cxnId="{70B0CB72-9AF8-43D6-984C-8B5320D71ABB}">
      <dgm:prSet/>
      <dgm:spPr/>
      <dgm:t>
        <a:bodyPr/>
        <a:lstStyle/>
        <a:p>
          <a:endParaRPr lang="en-US"/>
        </a:p>
      </dgm:t>
    </dgm:pt>
    <dgm:pt modelId="{38EB5DDB-6477-4721-BE16-994779C4C7CB}">
      <dgm:prSet custT="1"/>
      <dgm:spPr/>
      <dgm:t>
        <a:bodyPr/>
        <a:lstStyle/>
        <a:p>
          <a:pPr rtl="0"/>
          <a:r>
            <a:rPr lang="en-US" sz="900" b="0" dirty="0" smtClean="0"/>
            <a:t> </a:t>
          </a:r>
          <a:r>
            <a:rPr lang="en-US" sz="1000" b="0" dirty="0" smtClean="0"/>
            <a:t>energy efficiency, economic crisis…</a:t>
          </a:r>
          <a:endParaRPr lang="en-US" sz="1000" dirty="0"/>
        </a:p>
      </dgm:t>
    </dgm:pt>
    <dgm:pt modelId="{90FBF356-3AE2-4810-8418-CF36A2318D6D}" type="parTrans" cxnId="{6780E6D8-6BAE-465E-8A1F-51191A155177}">
      <dgm:prSet/>
      <dgm:spPr/>
      <dgm:t>
        <a:bodyPr/>
        <a:lstStyle/>
        <a:p>
          <a:endParaRPr lang="en-US"/>
        </a:p>
      </dgm:t>
    </dgm:pt>
    <dgm:pt modelId="{A727361E-E499-4FEB-AB14-9E6CC23BCF20}" type="sibTrans" cxnId="{6780E6D8-6BAE-465E-8A1F-51191A155177}">
      <dgm:prSet/>
      <dgm:spPr/>
      <dgm:t>
        <a:bodyPr/>
        <a:lstStyle/>
        <a:p>
          <a:endParaRPr lang="en-US"/>
        </a:p>
      </dgm:t>
    </dgm:pt>
    <dgm:pt modelId="{CF819E21-2CFE-4A58-B7AF-F48613FA4187}">
      <dgm:prSet custT="1"/>
      <dgm:spPr/>
      <dgm:t>
        <a:bodyPr/>
        <a:lstStyle/>
        <a:p>
          <a:pPr rtl="0"/>
          <a:r>
            <a:rPr lang="en-US" sz="1000" b="0" dirty="0" smtClean="0"/>
            <a:t>switch from fossil fuels to electricity, development of electric devices…</a:t>
          </a:r>
          <a:endParaRPr lang="en-US" sz="1000" dirty="0"/>
        </a:p>
      </dgm:t>
    </dgm:pt>
    <dgm:pt modelId="{CE4B0876-90C3-43C1-88E7-A541E11EEFF0}" type="parTrans" cxnId="{7D00B1B7-878F-4497-B0B6-AFC3B0BA8F6F}">
      <dgm:prSet/>
      <dgm:spPr/>
      <dgm:t>
        <a:bodyPr/>
        <a:lstStyle/>
        <a:p>
          <a:endParaRPr lang="en-US"/>
        </a:p>
      </dgm:t>
    </dgm:pt>
    <dgm:pt modelId="{0DB8B338-4614-4785-855B-4194ECA00C50}" type="sibTrans" cxnId="{7D00B1B7-878F-4497-B0B6-AFC3B0BA8F6F}">
      <dgm:prSet/>
      <dgm:spPr/>
      <dgm:t>
        <a:bodyPr/>
        <a:lstStyle/>
        <a:p>
          <a:endParaRPr lang="en-US"/>
        </a:p>
      </dgm:t>
    </dgm:pt>
    <dgm:pt modelId="{B6F86BBB-F57B-4717-B946-1FE10C1DF989}">
      <dgm:prSet custT="1"/>
      <dgm:spPr/>
      <dgm:t>
        <a:bodyPr/>
        <a:lstStyle/>
        <a:p>
          <a:pPr rtl="0"/>
          <a:r>
            <a:rPr lang="en-US" sz="1400" b="0" dirty="0" smtClean="0"/>
            <a:t>Renewable energies boom providing by 2020 as much as 38% of the electricity demand</a:t>
          </a:r>
          <a:endParaRPr lang="fr-FR" sz="1400" b="0" dirty="0"/>
        </a:p>
      </dgm:t>
    </dgm:pt>
    <dgm:pt modelId="{82152325-2783-47E7-9322-0CE1B05AACF1}" type="parTrans" cxnId="{76DB4335-FA58-444B-B3D7-52BD75382480}">
      <dgm:prSet/>
      <dgm:spPr/>
      <dgm:t>
        <a:bodyPr/>
        <a:lstStyle/>
        <a:p>
          <a:endParaRPr lang="en-US"/>
        </a:p>
      </dgm:t>
    </dgm:pt>
    <dgm:pt modelId="{43832855-18C2-40F7-B9B7-4269EC832EE6}" type="sibTrans" cxnId="{76DB4335-FA58-444B-B3D7-52BD75382480}">
      <dgm:prSet/>
      <dgm:spPr/>
      <dgm:t>
        <a:bodyPr/>
        <a:lstStyle/>
        <a:p>
          <a:endParaRPr lang="en-US"/>
        </a:p>
      </dgm:t>
    </dgm:pt>
    <dgm:pt modelId="{48986422-B289-4C2B-8807-4AB684B111EB}">
      <dgm:prSet/>
      <dgm:spPr/>
      <dgm:t>
        <a:bodyPr/>
        <a:lstStyle/>
        <a:p>
          <a:pPr rtl="0"/>
          <a:r>
            <a:rPr lang="en-US" sz="900" b="0" dirty="0" smtClean="0"/>
            <a:t>mostly wind, photovoltaic</a:t>
          </a:r>
          <a:endParaRPr lang="en-US" sz="900" b="0" dirty="0"/>
        </a:p>
      </dgm:t>
    </dgm:pt>
    <dgm:pt modelId="{E0B119DB-5749-49B6-83F6-2D0D880B7EBC}" type="parTrans" cxnId="{AC51D7D5-17B7-4945-8DD8-F69ED7DD9667}">
      <dgm:prSet/>
      <dgm:spPr/>
      <dgm:t>
        <a:bodyPr/>
        <a:lstStyle/>
        <a:p>
          <a:endParaRPr lang="en-US"/>
        </a:p>
      </dgm:t>
    </dgm:pt>
    <dgm:pt modelId="{3035B05D-7F3C-4152-A9EA-C716F13CDB9C}" type="sibTrans" cxnId="{AC51D7D5-17B7-4945-8DD8-F69ED7DD9667}">
      <dgm:prSet/>
      <dgm:spPr/>
      <dgm:t>
        <a:bodyPr/>
        <a:lstStyle/>
        <a:p>
          <a:endParaRPr lang="en-US"/>
        </a:p>
      </dgm:t>
    </dgm:pt>
    <dgm:pt modelId="{4BB58B68-20BA-4E26-8311-2A0AF2F1CCED}">
      <dgm:prSet custT="1"/>
      <dgm:spPr/>
      <dgm:t>
        <a:bodyPr/>
        <a:lstStyle/>
        <a:p>
          <a:pPr rtl="0"/>
          <a:r>
            <a:rPr lang="en-US" sz="1400" b="0" dirty="0" smtClean="0"/>
            <a:t>CO2 emissions of the power sector also sink from 26% to 57%</a:t>
          </a:r>
          <a:endParaRPr lang="fr-FR" sz="1400" b="0" dirty="0"/>
        </a:p>
      </dgm:t>
    </dgm:pt>
    <dgm:pt modelId="{193C3517-AE8A-480B-B7D2-E14EEFE665A2}" type="parTrans" cxnId="{19CF8B3E-5995-4A02-916C-C99A0A0C0DAA}">
      <dgm:prSet/>
      <dgm:spPr/>
      <dgm:t>
        <a:bodyPr/>
        <a:lstStyle/>
        <a:p>
          <a:endParaRPr lang="en-US"/>
        </a:p>
      </dgm:t>
    </dgm:pt>
    <dgm:pt modelId="{66CF68DE-FA18-41A7-8526-FC2E333E7FC9}" type="sibTrans" cxnId="{19CF8B3E-5995-4A02-916C-C99A0A0C0DAA}">
      <dgm:prSet/>
      <dgm:spPr/>
      <dgm:t>
        <a:bodyPr/>
        <a:lstStyle/>
        <a:p>
          <a:endParaRPr lang="en-US"/>
        </a:p>
      </dgm:t>
    </dgm:pt>
    <dgm:pt modelId="{F6D08FA9-B8FD-40EE-8C4C-EF2893855B92}">
      <dgm:prSet/>
      <dgm:spPr/>
      <dgm:t>
        <a:bodyPr/>
        <a:lstStyle/>
        <a:p>
          <a:pPr rtl="0"/>
          <a:r>
            <a:rPr lang="en-US" sz="900" b="0" dirty="0" smtClean="0"/>
            <a:t>Depending on the share of gas and coal-fired units in the mix</a:t>
          </a:r>
          <a:endParaRPr lang="en-US" sz="900" dirty="0"/>
        </a:p>
      </dgm:t>
    </dgm:pt>
    <dgm:pt modelId="{66727DFE-A744-4CEC-A13B-B7C893E8AAF8}" type="parTrans" cxnId="{53BE7DB3-3F7F-46D2-9FED-00B6E1B2C0C0}">
      <dgm:prSet/>
      <dgm:spPr/>
      <dgm:t>
        <a:bodyPr/>
        <a:lstStyle/>
        <a:p>
          <a:endParaRPr lang="en-US"/>
        </a:p>
      </dgm:t>
    </dgm:pt>
    <dgm:pt modelId="{1B6C8F28-40B9-4C18-8011-D61A93732BF6}" type="sibTrans" cxnId="{53BE7DB3-3F7F-46D2-9FED-00B6E1B2C0C0}">
      <dgm:prSet/>
      <dgm:spPr/>
      <dgm:t>
        <a:bodyPr/>
        <a:lstStyle/>
        <a:p>
          <a:endParaRPr lang="en-US"/>
        </a:p>
      </dgm:t>
    </dgm:pt>
    <dgm:pt modelId="{F29D193E-0F52-400C-B0A6-16715B158CA0}" type="pres">
      <dgm:prSet presAssocID="{CB14CA96-8BE0-47B0-A759-1FB8A20A09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E0616-5E1E-40F3-ABA1-F1737E46C6BC}" type="pres">
      <dgm:prSet presAssocID="{A0F7C4AF-301D-4839-A20D-A9E41CAC9AF4}" presName="composite" presStyleCnt="0"/>
      <dgm:spPr/>
    </dgm:pt>
    <dgm:pt modelId="{DD8F7894-5548-4435-864B-8E2097CDBB06}" type="pres">
      <dgm:prSet presAssocID="{A0F7C4AF-301D-4839-A20D-A9E41CAC9AF4}" presName="imgShp" presStyleLbl="fgImgPlace1" presStyleIdx="0" presStyleCnt="3" custLinFactNeighborX="-21148" custLinFactNeighborY="1692"/>
      <dgm:spPr>
        <a:prstGeom prst="notchedRightArrow">
          <a:avLst/>
        </a:prstGeom>
      </dgm:spPr>
    </dgm:pt>
    <dgm:pt modelId="{4FE9E09B-5E44-433E-961F-F07DE7713361}" type="pres">
      <dgm:prSet presAssocID="{A0F7C4AF-301D-4839-A20D-A9E41CAC9AF4}" presName="txShp" presStyleLbl="node1" presStyleIdx="0" presStyleCnt="3" custScaleX="110706" custScaleY="91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F9760-AD80-4817-B4DD-F68D71F1EB89}" type="pres">
      <dgm:prSet presAssocID="{A6130061-3EC7-485F-A497-1E2131A3F1A2}" presName="spacing" presStyleCnt="0"/>
      <dgm:spPr/>
    </dgm:pt>
    <dgm:pt modelId="{37DBCC3C-2C8F-4185-8662-30269BC43BF4}" type="pres">
      <dgm:prSet presAssocID="{B6F86BBB-F57B-4717-B946-1FE10C1DF989}" presName="composite" presStyleCnt="0"/>
      <dgm:spPr/>
    </dgm:pt>
    <dgm:pt modelId="{FEE0E22D-4A86-4372-8C16-B746339AB574}" type="pres">
      <dgm:prSet presAssocID="{B6F86BBB-F57B-4717-B946-1FE10C1DF989}" presName="imgShp" presStyleLbl="fgImgPlace1" presStyleIdx="1" presStyleCnt="3" custLinFactNeighborX="-21148"/>
      <dgm:spPr>
        <a:prstGeom prst="notchedRightArrow">
          <a:avLst/>
        </a:prstGeom>
      </dgm:spPr>
    </dgm:pt>
    <dgm:pt modelId="{D07C74AF-00CA-4338-8926-FF9877D1C5A9}" type="pres">
      <dgm:prSet presAssocID="{B6F86BBB-F57B-4717-B946-1FE10C1DF989}" presName="txShp" presStyleLbl="node1" presStyleIdx="1" presStyleCnt="3" custScaleX="106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693A4-F432-49FE-A0B1-036C43637FD2}" type="pres">
      <dgm:prSet presAssocID="{43832855-18C2-40F7-B9B7-4269EC832EE6}" presName="spacing" presStyleCnt="0"/>
      <dgm:spPr/>
    </dgm:pt>
    <dgm:pt modelId="{9EFFA6A6-4766-46BF-A2BD-71F0E93246FB}" type="pres">
      <dgm:prSet presAssocID="{4BB58B68-20BA-4E26-8311-2A0AF2F1CCED}" presName="composite" presStyleCnt="0"/>
      <dgm:spPr/>
    </dgm:pt>
    <dgm:pt modelId="{C72EE311-19DA-45C1-8D5F-3F9CBE2C136E}" type="pres">
      <dgm:prSet presAssocID="{4BB58B68-20BA-4E26-8311-2A0AF2F1CCED}" presName="imgShp" presStyleLbl="fgImgPlace1" presStyleIdx="2" presStyleCnt="3" custLinFactNeighborX="-16919"/>
      <dgm:spPr>
        <a:prstGeom prst="notchedRightArrow">
          <a:avLst/>
        </a:prstGeom>
      </dgm:spPr>
    </dgm:pt>
    <dgm:pt modelId="{6FE53547-E49B-4503-91D1-B594510A9ECD}" type="pres">
      <dgm:prSet presAssocID="{4BB58B68-20BA-4E26-8311-2A0AF2F1CCED}" presName="txShp" presStyleLbl="node1" presStyleIdx="2" presStyleCnt="3" custScaleX="102557" custLinFactNeighborY="1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F8B3E-5995-4A02-916C-C99A0A0C0DAA}" srcId="{CB14CA96-8BE0-47B0-A759-1FB8A20A097C}" destId="{4BB58B68-20BA-4E26-8311-2A0AF2F1CCED}" srcOrd="2" destOrd="0" parTransId="{193C3517-AE8A-480B-B7D2-E14EEFE665A2}" sibTransId="{66CF68DE-FA18-41A7-8526-FC2E333E7FC9}"/>
    <dgm:cxn modelId="{70B0CB72-9AF8-43D6-984C-8B5320D71ABB}" srcId="{CB14CA96-8BE0-47B0-A759-1FB8A20A097C}" destId="{A0F7C4AF-301D-4839-A20D-A9E41CAC9AF4}" srcOrd="0" destOrd="0" parTransId="{69DB7307-FA78-4EEC-9ACB-95CE4F1C2000}" sibTransId="{A6130061-3EC7-485F-A497-1E2131A3F1A2}"/>
    <dgm:cxn modelId="{AC51D7D5-17B7-4945-8DD8-F69ED7DD9667}" srcId="{B6F86BBB-F57B-4717-B946-1FE10C1DF989}" destId="{48986422-B289-4C2B-8807-4AB684B111EB}" srcOrd="0" destOrd="0" parTransId="{E0B119DB-5749-49B6-83F6-2D0D880B7EBC}" sibTransId="{3035B05D-7F3C-4152-A9EA-C716F13CDB9C}"/>
    <dgm:cxn modelId="{ED260E48-60BC-4A33-A009-521D92775529}" type="presOf" srcId="{48986422-B289-4C2B-8807-4AB684B111EB}" destId="{D07C74AF-00CA-4338-8926-FF9877D1C5A9}" srcOrd="0" destOrd="1" presId="urn:microsoft.com/office/officeart/2005/8/layout/vList3#1"/>
    <dgm:cxn modelId="{D7529036-2874-451E-B988-0742A2874F60}" type="presOf" srcId="{B6F86BBB-F57B-4717-B946-1FE10C1DF989}" destId="{D07C74AF-00CA-4338-8926-FF9877D1C5A9}" srcOrd="0" destOrd="0" presId="urn:microsoft.com/office/officeart/2005/8/layout/vList3#1"/>
    <dgm:cxn modelId="{7D00B1B7-878F-4497-B0B6-AFC3B0BA8F6F}" srcId="{A0F7C4AF-301D-4839-A20D-A9E41CAC9AF4}" destId="{CF819E21-2CFE-4A58-B7AF-F48613FA4187}" srcOrd="1" destOrd="0" parTransId="{CE4B0876-90C3-43C1-88E7-A541E11EEFF0}" sibTransId="{0DB8B338-4614-4785-855B-4194ECA00C50}"/>
    <dgm:cxn modelId="{C4FDBC7D-F9A6-4D4C-9AD9-7CAA307FF914}" type="presOf" srcId="{A0F7C4AF-301D-4839-A20D-A9E41CAC9AF4}" destId="{4FE9E09B-5E44-433E-961F-F07DE7713361}" srcOrd="0" destOrd="0" presId="urn:microsoft.com/office/officeart/2005/8/layout/vList3#1"/>
    <dgm:cxn modelId="{B2A83093-2F28-4444-BCA9-A341391B8FC1}" type="presOf" srcId="{F6D08FA9-B8FD-40EE-8C4C-EF2893855B92}" destId="{6FE53547-E49B-4503-91D1-B594510A9ECD}" srcOrd="0" destOrd="1" presId="urn:microsoft.com/office/officeart/2005/8/layout/vList3#1"/>
    <dgm:cxn modelId="{2239C411-EA79-4083-BDFC-EC7E2BDA30A8}" type="presOf" srcId="{38EB5DDB-6477-4721-BE16-994779C4C7CB}" destId="{4FE9E09B-5E44-433E-961F-F07DE7713361}" srcOrd="0" destOrd="1" presId="urn:microsoft.com/office/officeart/2005/8/layout/vList3#1"/>
    <dgm:cxn modelId="{AAB0E3BE-FBFA-4CA4-9A07-19A9A27A7E52}" type="presOf" srcId="{4BB58B68-20BA-4E26-8311-2A0AF2F1CCED}" destId="{6FE53547-E49B-4503-91D1-B594510A9ECD}" srcOrd="0" destOrd="0" presId="urn:microsoft.com/office/officeart/2005/8/layout/vList3#1"/>
    <dgm:cxn modelId="{53BE7DB3-3F7F-46D2-9FED-00B6E1B2C0C0}" srcId="{4BB58B68-20BA-4E26-8311-2A0AF2F1CCED}" destId="{F6D08FA9-B8FD-40EE-8C4C-EF2893855B92}" srcOrd="0" destOrd="0" parTransId="{66727DFE-A744-4CEC-A13B-B7C893E8AAF8}" sibTransId="{1B6C8F28-40B9-4C18-8011-D61A93732BF6}"/>
    <dgm:cxn modelId="{1EE82861-B1BA-4AFB-B7CB-861C505A7634}" type="presOf" srcId="{CB14CA96-8BE0-47B0-A759-1FB8A20A097C}" destId="{F29D193E-0F52-400C-B0A6-16715B158CA0}" srcOrd="0" destOrd="0" presId="urn:microsoft.com/office/officeart/2005/8/layout/vList3#1"/>
    <dgm:cxn modelId="{6780E6D8-6BAE-465E-8A1F-51191A155177}" srcId="{A0F7C4AF-301D-4839-A20D-A9E41CAC9AF4}" destId="{38EB5DDB-6477-4721-BE16-994779C4C7CB}" srcOrd="0" destOrd="0" parTransId="{90FBF356-3AE2-4810-8418-CF36A2318D6D}" sibTransId="{A727361E-E499-4FEB-AB14-9E6CC23BCF20}"/>
    <dgm:cxn modelId="{E193FCA3-EE87-464A-A722-65CD9F0DFC4F}" type="presOf" srcId="{CF819E21-2CFE-4A58-B7AF-F48613FA4187}" destId="{4FE9E09B-5E44-433E-961F-F07DE7713361}" srcOrd="0" destOrd="2" presId="urn:microsoft.com/office/officeart/2005/8/layout/vList3#1"/>
    <dgm:cxn modelId="{76DB4335-FA58-444B-B3D7-52BD75382480}" srcId="{CB14CA96-8BE0-47B0-A759-1FB8A20A097C}" destId="{B6F86BBB-F57B-4717-B946-1FE10C1DF989}" srcOrd="1" destOrd="0" parTransId="{82152325-2783-47E7-9322-0CE1B05AACF1}" sibTransId="{43832855-18C2-40F7-B9B7-4269EC832EE6}"/>
    <dgm:cxn modelId="{E0139FD4-1AC6-4033-A3A1-0ADFE6B425C5}" type="presParOf" srcId="{F29D193E-0F52-400C-B0A6-16715B158CA0}" destId="{D62E0616-5E1E-40F3-ABA1-F1737E46C6BC}" srcOrd="0" destOrd="0" presId="urn:microsoft.com/office/officeart/2005/8/layout/vList3#1"/>
    <dgm:cxn modelId="{E7E7B246-C59F-45AD-BBE3-7CF302D8E7F5}" type="presParOf" srcId="{D62E0616-5E1E-40F3-ABA1-F1737E46C6BC}" destId="{DD8F7894-5548-4435-864B-8E2097CDBB06}" srcOrd="0" destOrd="0" presId="urn:microsoft.com/office/officeart/2005/8/layout/vList3#1"/>
    <dgm:cxn modelId="{65C7883E-1A54-452F-A644-58BD6DCBCF46}" type="presParOf" srcId="{D62E0616-5E1E-40F3-ABA1-F1737E46C6BC}" destId="{4FE9E09B-5E44-433E-961F-F07DE7713361}" srcOrd="1" destOrd="0" presId="urn:microsoft.com/office/officeart/2005/8/layout/vList3#1"/>
    <dgm:cxn modelId="{6AC07151-1D0C-40FB-B57E-86E7665284A9}" type="presParOf" srcId="{F29D193E-0F52-400C-B0A6-16715B158CA0}" destId="{BE4F9760-AD80-4817-B4DD-F68D71F1EB89}" srcOrd="1" destOrd="0" presId="urn:microsoft.com/office/officeart/2005/8/layout/vList3#1"/>
    <dgm:cxn modelId="{99550CD7-A8A9-4C67-BCF5-739EDF9C2C11}" type="presParOf" srcId="{F29D193E-0F52-400C-B0A6-16715B158CA0}" destId="{37DBCC3C-2C8F-4185-8662-30269BC43BF4}" srcOrd="2" destOrd="0" presId="urn:microsoft.com/office/officeart/2005/8/layout/vList3#1"/>
    <dgm:cxn modelId="{F4E53860-F364-4D6E-A543-2FE11D05B971}" type="presParOf" srcId="{37DBCC3C-2C8F-4185-8662-30269BC43BF4}" destId="{FEE0E22D-4A86-4372-8C16-B746339AB574}" srcOrd="0" destOrd="0" presId="urn:microsoft.com/office/officeart/2005/8/layout/vList3#1"/>
    <dgm:cxn modelId="{25991DD2-4AD1-401E-AAD3-33311E73D41A}" type="presParOf" srcId="{37DBCC3C-2C8F-4185-8662-30269BC43BF4}" destId="{D07C74AF-00CA-4338-8926-FF9877D1C5A9}" srcOrd="1" destOrd="0" presId="urn:microsoft.com/office/officeart/2005/8/layout/vList3#1"/>
    <dgm:cxn modelId="{D9008ADA-6C3E-421A-97F9-DD15F9EFA578}" type="presParOf" srcId="{F29D193E-0F52-400C-B0A6-16715B158CA0}" destId="{F59693A4-F432-49FE-A0B1-036C43637FD2}" srcOrd="3" destOrd="0" presId="urn:microsoft.com/office/officeart/2005/8/layout/vList3#1"/>
    <dgm:cxn modelId="{36E43446-9DAF-43BF-AFF4-2A8EC21A533E}" type="presParOf" srcId="{F29D193E-0F52-400C-B0A6-16715B158CA0}" destId="{9EFFA6A6-4766-46BF-A2BD-71F0E93246FB}" srcOrd="4" destOrd="0" presId="urn:microsoft.com/office/officeart/2005/8/layout/vList3#1"/>
    <dgm:cxn modelId="{A1220B1F-CE41-4F3E-8567-98B30B8E9BC7}" type="presParOf" srcId="{9EFFA6A6-4766-46BF-A2BD-71F0E93246FB}" destId="{C72EE311-19DA-45C1-8D5F-3F9CBE2C136E}" srcOrd="0" destOrd="0" presId="urn:microsoft.com/office/officeart/2005/8/layout/vList3#1"/>
    <dgm:cxn modelId="{100C5CC4-EAD3-48D7-8A43-FA5E6DF4CDD4}" type="presParOf" srcId="{9EFFA6A6-4766-46BF-A2BD-71F0E93246FB}" destId="{6FE53547-E49B-4503-91D1-B594510A9EC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976FA-B214-4615-92AB-9E1BD590D161}">
      <dsp:nvSpPr>
        <dsp:cNvPr id="0" name=""/>
        <dsp:cNvSpPr/>
      </dsp:nvSpPr>
      <dsp:spPr>
        <a:xfrm rot="5400000">
          <a:off x="2771378" y="-769012"/>
          <a:ext cx="1373144" cy="3254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A non-binding plan, updated every 2 years by ENTSO-E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A modeling of integrated networks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A generation adequacy outlook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0" kern="1200" dirty="0"/>
        </a:p>
      </dsp:txBody>
      <dsp:txXfrm rot="5400000">
        <a:off x="2771378" y="-769012"/>
        <a:ext cx="1373144" cy="3254542"/>
      </dsp:txXfrm>
    </dsp:sp>
    <dsp:sp modelId="{C335EA6F-2192-4CCC-AD78-BCAEEB16DB1B}">
      <dsp:nvSpPr>
        <dsp:cNvPr id="0" name=""/>
        <dsp:cNvSpPr/>
      </dsp:nvSpPr>
      <dsp:spPr>
        <a:xfrm>
          <a:off x="0" y="42"/>
          <a:ext cx="1830679" cy="1716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A vision for the future European extra high voltage grid</a:t>
          </a:r>
          <a:endParaRPr lang="en-US" sz="1700" kern="1200" dirty="0"/>
        </a:p>
      </dsp:txBody>
      <dsp:txXfrm>
        <a:off x="0" y="42"/>
        <a:ext cx="1830679" cy="1716430"/>
      </dsp:txXfrm>
    </dsp:sp>
    <dsp:sp modelId="{C20DD6F1-7713-4022-B6F3-35EEC51F86D8}">
      <dsp:nvSpPr>
        <dsp:cNvPr id="0" name=""/>
        <dsp:cNvSpPr/>
      </dsp:nvSpPr>
      <dsp:spPr>
        <a:xfrm rot="5400000">
          <a:off x="2771378" y="1033238"/>
          <a:ext cx="1373144" cy="3254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TYNDP 2012 Ten-Year </a:t>
          </a:r>
          <a:r>
            <a:rPr lang="en-US" sz="1500" b="0" kern="1200" dirty="0" smtClean="0"/>
            <a:t>Network Development Plan report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SOAF 2012 Scenario </a:t>
          </a:r>
          <a:r>
            <a:rPr lang="en-US" sz="1500" b="0" kern="1200" dirty="0" smtClean="0"/>
            <a:t>Outlook &amp; Adequacy Report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6 </a:t>
          </a:r>
          <a:r>
            <a:rPr lang="en-US" sz="1500" b="0" kern="1200" dirty="0" smtClean="0"/>
            <a:t>RIPs Regional </a:t>
          </a:r>
          <a:r>
            <a:rPr lang="en-US" sz="1500" b="0" kern="1200" dirty="0" smtClean="0"/>
            <a:t>Investment Plans</a:t>
          </a:r>
          <a:endParaRPr lang="en-US" sz="1500" kern="1200" dirty="0"/>
        </a:p>
      </dsp:txBody>
      <dsp:txXfrm rot="5400000">
        <a:off x="2771378" y="1033238"/>
        <a:ext cx="1373144" cy="3254542"/>
      </dsp:txXfrm>
    </dsp:sp>
    <dsp:sp modelId="{2B0C9A7D-7831-46AF-B52A-31848F6F5D1D}">
      <dsp:nvSpPr>
        <dsp:cNvPr id="0" name=""/>
        <dsp:cNvSpPr/>
      </dsp:nvSpPr>
      <dsp:spPr>
        <a:xfrm>
          <a:off x="0" y="1802294"/>
          <a:ext cx="1830679" cy="1716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A comprehensive and synthetic 8-document suite</a:t>
          </a:r>
          <a:endParaRPr lang="en-US" sz="1700" kern="1200" dirty="0"/>
        </a:p>
      </dsp:txBody>
      <dsp:txXfrm>
        <a:off x="0" y="1802294"/>
        <a:ext cx="1830679" cy="1716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9E09B-5E44-433E-961F-F07DE7713361}">
      <dsp:nvSpPr>
        <dsp:cNvPr id="0" name=""/>
        <dsp:cNvSpPr/>
      </dsp:nvSpPr>
      <dsp:spPr>
        <a:xfrm rot="10800000">
          <a:off x="806788" y="54704"/>
          <a:ext cx="3178019" cy="11476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255" tIns="53340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Peak load growing by about 8% by 2020</a:t>
          </a:r>
          <a:endParaRPr lang="en-US" sz="14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/>
            <a:t> </a:t>
          </a:r>
          <a:r>
            <a:rPr lang="en-US" sz="1000" b="0" kern="1200" dirty="0" smtClean="0"/>
            <a:t>energy efficiency, economic crisis…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 smtClean="0"/>
            <a:t>switch from fossil fuels to electricity, development of electric devices…</a:t>
          </a:r>
          <a:endParaRPr lang="en-US" sz="1000" kern="1200" dirty="0"/>
        </a:p>
      </dsp:txBody>
      <dsp:txXfrm rot="10800000">
        <a:off x="806788" y="54704"/>
        <a:ext cx="3178019" cy="1147619"/>
      </dsp:txXfrm>
    </dsp:sp>
    <dsp:sp modelId="{DD8F7894-5548-4435-864B-8E2097CDBB06}">
      <dsp:nvSpPr>
        <dsp:cNvPr id="0" name=""/>
        <dsp:cNvSpPr/>
      </dsp:nvSpPr>
      <dsp:spPr>
        <a:xfrm>
          <a:off x="66201" y="21333"/>
          <a:ext cx="1256893" cy="1256893"/>
        </a:xfrm>
        <a:prstGeom prst="notchedRight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C74AF-00CA-4338-8926-FF9877D1C5A9}">
      <dsp:nvSpPr>
        <dsp:cNvPr id="0" name=""/>
        <dsp:cNvSpPr/>
      </dsp:nvSpPr>
      <dsp:spPr>
        <a:xfrm rot="10800000">
          <a:off x="902490" y="1632153"/>
          <a:ext cx="3050417" cy="1256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255" tIns="53340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Renewable energies boom providing by 2020 as much as 38% of the electricity demand</a:t>
          </a:r>
          <a:endParaRPr lang="fr-FR" sz="14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/>
            <a:t>mostly wind, photovoltaic</a:t>
          </a:r>
          <a:endParaRPr lang="en-US" sz="900" b="0" kern="1200" dirty="0"/>
        </a:p>
      </dsp:txBody>
      <dsp:txXfrm rot="10800000">
        <a:off x="902490" y="1632153"/>
        <a:ext cx="3050417" cy="1256893"/>
      </dsp:txXfrm>
    </dsp:sp>
    <dsp:sp modelId="{FEE0E22D-4A86-4372-8C16-B746339AB574}">
      <dsp:nvSpPr>
        <dsp:cNvPr id="0" name=""/>
        <dsp:cNvSpPr/>
      </dsp:nvSpPr>
      <dsp:spPr>
        <a:xfrm>
          <a:off x="98102" y="1632153"/>
          <a:ext cx="1256893" cy="1256893"/>
        </a:xfrm>
        <a:prstGeom prst="notchedRight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53547-E49B-4503-91D1-B594510A9ECD}">
      <dsp:nvSpPr>
        <dsp:cNvPr id="0" name=""/>
        <dsp:cNvSpPr/>
      </dsp:nvSpPr>
      <dsp:spPr>
        <a:xfrm rot="10800000">
          <a:off x="982237" y="3264306"/>
          <a:ext cx="2944087" cy="1256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255" tIns="53340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CO2 emissions of the power sector also sink from 26% to 57%</a:t>
          </a:r>
          <a:endParaRPr lang="fr-FR" sz="14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/>
            <a:t>Depending on the share of gas and coal-fired units in the mix</a:t>
          </a:r>
          <a:endParaRPr lang="en-US" sz="900" kern="1200" dirty="0"/>
        </a:p>
      </dsp:txBody>
      <dsp:txXfrm rot="10800000">
        <a:off x="982237" y="3264306"/>
        <a:ext cx="2944087" cy="1256893"/>
      </dsp:txXfrm>
    </dsp:sp>
    <dsp:sp modelId="{C72EE311-19DA-45C1-8D5F-3F9CBE2C136E}">
      <dsp:nvSpPr>
        <dsp:cNvPr id="0" name=""/>
        <dsp:cNvSpPr/>
      </dsp:nvSpPr>
      <dsp:spPr>
        <a:xfrm>
          <a:off x="177838" y="3264239"/>
          <a:ext cx="1256893" cy="1256893"/>
        </a:xfrm>
        <a:prstGeom prst="notchedRight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395" cy="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20" y="1"/>
            <a:ext cx="2949394" cy="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CB62C963-A78A-4447-A9E5-5EC2734075E6}" type="datetimeFigureOut">
              <a:rPr lang="fr-FR"/>
              <a:pPr>
                <a:defRPr/>
              </a:pPr>
              <a:t>14/05/2012</a:t>
            </a:fld>
            <a:endParaRPr lang="fr-FR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87"/>
            <a:ext cx="2949395" cy="4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20" y="9441387"/>
            <a:ext cx="2949394" cy="4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0485F969-6B86-4DA8-8FA8-35183F54813F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395" cy="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20" y="1"/>
            <a:ext cx="2949394" cy="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03" y="4721514"/>
            <a:ext cx="4989010" cy="44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87"/>
            <a:ext cx="2949395" cy="4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20" y="9441387"/>
            <a:ext cx="2949394" cy="49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CFE67CB2-5AE4-42B9-80E6-5A24BC2930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03AF0-E941-4512-B813-C8771153F26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393B9-2A7B-48C7-9F0E-A3139ADB8B8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7BDA1-8779-4292-B82A-FE2BB54AC89D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>
          <a:xfrm>
            <a:off x="680858" y="4721514"/>
            <a:ext cx="5443900" cy="4471716"/>
          </a:xfrm>
          <a:noFill/>
          <a:ln/>
        </p:spPr>
        <p:txBody>
          <a:bodyPr lIns="96446" tIns="48225" rIns="96446" bIns="48225"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132100" name="Segnaposto numero diapositiva 3"/>
          <p:cNvSpPr txBox="1">
            <a:spLocks noGrp="1"/>
          </p:cNvSpPr>
          <p:nvPr/>
        </p:nvSpPr>
        <p:spPr bwMode="auto">
          <a:xfrm>
            <a:off x="3854743" y="9439742"/>
            <a:ext cx="2949395" cy="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6" tIns="48225" rIns="96446" bIns="48225" anchor="b"/>
          <a:lstStyle/>
          <a:p>
            <a:pPr algn="r" eaLnBrk="1" hangingPunct="1"/>
            <a:fld id="{25E88C54-12B7-47C8-91E6-AE49A93B8CF7}" type="slidenum">
              <a:rPr lang="it-IT" sz="1200">
                <a:cs typeface="Arial" charset="0"/>
              </a:rPr>
              <a:pPr algn="r" eaLnBrk="1" hangingPunct="1"/>
              <a:t>12</a:t>
            </a:fld>
            <a:endParaRPr lang="it-IT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AB458-2D4C-4F23-9D79-6B4BAFAB43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4CC96787-198D-4B19-8609-DBB679C78A9F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22263"/>
            <a:ext cx="7799388" cy="3794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546225"/>
            <a:ext cx="7799388" cy="408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289B6829-F198-4E6C-A0FE-C37F8ADDACC5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32BE1B68-54AF-4587-9F4F-EA81260AE25F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SO-E long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69875"/>
            <a:ext cx="8647113" cy="3603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54000" y="1287463"/>
            <a:ext cx="8647113" cy="4722812"/>
          </a:xfrm>
          <a:prstGeom prst="rect">
            <a:avLst/>
          </a:prstGeom>
        </p:spPr>
        <p:txBody>
          <a:bodyPr/>
          <a:lstStyle>
            <a:lvl3pPr marL="216000">
              <a:buFont typeface="Arial" pitchFamily="34" charset="0"/>
              <a:buChar char="•"/>
              <a:defRPr/>
            </a:lvl3pPr>
            <a:lvl6pPr>
              <a:defRPr/>
            </a:lvl6pPr>
            <a:lvl7pPr>
              <a:defRPr/>
            </a:lvl7pPr>
            <a:lvl8pPr>
              <a:buNone/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904F41-B4ED-4D04-86C0-C0D0687088F0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D8B84226-C4E4-4DBB-883F-937C6CCC50F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TSO-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fmacher_groß_RGB_V2_19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8" y="758796"/>
            <a:ext cx="8647113" cy="10613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4007" y="1828980"/>
            <a:ext cx="8647113" cy="100911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4000" y="6010283"/>
            <a:ext cx="4433888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254000" y="2849563"/>
            <a:ext cx="2873375" cy="360362"/>
          </a:xfrm>
        </p:spPr>
        <p:txBody>
          <a:bodyPr/>
          <a:lstStyle>
            <a:lvl1pPr algn="l" eaLnBrk="0" hangingPunct="0">
              <a:defRPr sz="1400">
                <a:solidFill>
                  <a:srgbClr val="FFFFFF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14718370-05E6-41D9-8C01-10E6B0DE929A}" type="datetime3">
              <a:rPr lang="en-US"/>
              <a:pPr>
                <a:defRPr/>
              </a:pPr>
              <a:t>14 May 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long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 eaLnBrk="0" hangingPunct="0">
              <a:defRPr sz="800" b="0">
                <a:solidFill>
                  <a:srgbClr val="000000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C4BA5ACA-BC71-427D-B0E7-689E3FFFCCA2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476F4CFA-55A4-48FC-910D-2E72184E58D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6180139" y="1287471"/>
            <a:ext cx="2720974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54007" y="1287471"/>
            <a:ext cx="5926139" cy="4722812"/>
          </a:xfrm>
        </p:spPr>
        <p:txBody>
          <a:bodyPr/>
          <a:lstStyle>
            <a:lvl3pPr marL="2160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 eaLnBrk="0" hangingPunct="0">
              <a:defRPr sz="800" b="0">
                <a:solidFill>
                  <a:srgbClr val="000000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6639BD7D-FDE5-4B32-8DF2-5F434F3B82F5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C455BABC-197E-4350-ACAC-ED31F4DE1B7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4687896" y="1287471"/>
            <a:ext cx="4213225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54007" y="1287471"/>
            <a:ext cx="4433889" cy="4722812"/>
          </a:xfrm>
        </p:spPr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 eaLnBrk="0" hangingPunct="0">
              <a:defRPr sz="800" b="0">
                <a:solidFill>
                  <a:srgbClr val="000000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D0124DE2-5827-4272-8295-7B802071524B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B125FFD7-1BAA-436F-865E-363841C0EF7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254000" y="1287471"/>
            <a:ext cx="8647114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 eaLnBrk="0" hangingPunct="0">
              <a:defRPr sz="800" b="0">
                <a:solidFill>
                  <a:srgbClr val="000000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467820D4-C942-49A2-BE95-A92E654F57C6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0811C170-1E4B-43AB-AB42-A2C0EF1C962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layout: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1966921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36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 eaLnBrk="0" hangingPunct="0">
              <a:defRPr sz="800" b="0">
                <a:solidFill>
                  <a:srgbClr val="000000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2F66CD0C-6B8A-44E3-BA7F-D99D380ADE7D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C047DF18-471C-4AC9-9F75-4CD674B21F0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TSO-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ufmacher_groß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8" y="758796"/>
            <a:ext cx="8647113" cy="10613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4007" y="1828980"/>
            <a:ext cx="8647113" cy="100911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4000" y="6010283"/>
            <a:ext cx="4433888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254000" y="2849563"/>
            <a:ext cx="2873375" cy="360362"/>
          </a:xfrm>
        </p:spPr>
        <p:txBody>
          <a:bodyPr/>
          <a:lstStyle>
            <a:lvl1pPr algn="l" eaLnBrk="0" hangingPunct="0">
              <a:defRPr sz="1400">
                <a:solidFill>
                  <a:srgbClr val="FFFFFF"/>
                </a:solidFill>
                <a:latin typeface="Helvetica Neue" pitchFamily="2"/>
                <a:ea typeface="ＭＳ Ｐゴシック" pitchFamily="34" charset="-128"/>
              </a:defRPr>
            </a:lvl1pPr>
          </a:lstStyle>
          <a:p>
            <a:pPr>
              <a:defRPr/>
            </a:pPr>
            <a:fld id="{A73BBFFD-B967-4D00-826B-2F0CCD6F1094}" type="datetime3">
              <a:rPr lang="en-US"/>
              <a:pPr>
                <a:defRPr/>
              </a:pPr>
              <a:t>14 May 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22263"/>
            <a:ext cx="7799388" cy="3794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46225"/>
            <a:ext cx="7799388" cy="408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EF6C1776-E5D9-4405-B2AA-C48CDEC5DA26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6799A2-02B1-4374-A811-0DA4532AA08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TSO-E long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3pPr marL="216000">
              <a:buFont typeface="Arial" pitchFamily="34" charset="0"/>
              <a:buChar char="•"/>
              <a:defRPr/>
            </a:lvl3pPr>
            <a:lvl6pPr>
              <a:defRPr/>
            </a:lvl6pPr>
            <a:lvl7pPr>
              <a:defRPr/>
            </a:lvl7pPr>
            <a:lvl8pPr>
              <a:buNone/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9EBF51-1CE4-4488-BE09-B822F87E38B3}" type="datetime3">
              <a:rPr lang="en-US"/>
              <a:pPr>
                <a:defRPr/>
              </a:pPr>
              <a:t>14 May 2012</a:t>
            </a:fld>
            <a:r>
              <a:rPr lang="en-US" dirty="0"/>
              <a:t>  |  Page </a:t>
            </a:r>
            <a:fld id="{4B65E45E-AA51-4E9D-BD9A-17D71CC83C4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6B2B8CF5-24DC-4A47-A5C8-EFBB6C3E4920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22263"/>
            <a:ext cx="7799388" cy="3794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04BCA028-6BF4-47D1-8B5A-3D38B876911D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8AB828BA-ADA8-4514-9DC7-FCCF54232645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22263"/>
            <a:ext cx="7799388" cy="3794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759E8BF3-DB3A-45EC-BD1E-E403A1B8E6CC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AA0C575B-A0FC-474C-BE81-29163DD193D8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A6CFEEDC-9BD7-4151-A73E-323FC80A50F0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B4044A57-1CC9-4CB5-92A9-9C183384270E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Aufmacher_Innen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6" descr="PPT_Titel_Kopf+Fuss_innen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A6A0ED92-7EA7-490E-BF79-35F91485E21B}" type="slidenum">
              <a:rPr lang="de-DE"/>
              <a:pPr>
                <a:defRPr/>
              </a:pPr>
              <a:t>‹N›</a:t>
            </a:fld>
            <a:r>
              <a:rPr lang="de-DE"/>
              <a:t> of 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25" r:id="rId12"/>
  </p:sldLayoutIdLst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Aufmacher_Innen_RGB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6" descr="PPT_Titel_Kopf+Fuss_innen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825500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8388" y="6577013"/>
            <a:ext cx="6119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20 October 2010  |  Page </a:t>
            </a:r>
            <a:fld id="{ABA30014-D53C-4044-B8CB-1F20CB126BF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69875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Space for Chapter Headline, 1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4000" y="1287463"/>
            <a:ext cx="8647113" cy="472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4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5588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+mn-cs"/>
        </a:defRPr>
      </a:lvl2pPr>
      <a:lvl3pPr marL="1143000" indent="-13589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lang="en-US" sz="1600" dirty="0">
          <a:solidFill>
            <a:schemeClr val="tx1"/>
          </a:solidFill>
          <a:latin typeface="+mn-lt"/>
          <a:cs typeface="+mn-cs"/>
        </a:defRPr>
      </a:lvl3pPr>
      <a:lvl4pPr marL="431800" indent="-215900" algn="l" rtl="0" eaLnBrk="0" fontAlgn="base" hangingPunct="0">
        <a:spcBef>
          <a:spcPct val="0"/>
        </a:spcBef>
        <a:spcAft>
          <a:spcPts val="600"/>
        </a:spcAft>
        <a:buFont typeface="Courier New" pitchFamily="49" charset="0"/>
        <a:buChar char="o"/>
        <a:defRPr lang="en-US" sz="1600" dirty="0">
          <a:solidFill>
            <a:schemeClr val="tx1"/>
          </a:solidFill>
          <a:latin typeface="+mn-lt"/>
          <a:cs typeface="+mn-cs"/>
        </a:defRPr>
      </a:lvl4pPr>
      <a:lvl5pPr marL="647700" indent="-215900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lang="en-US" sz="1600" dirty="0">
          <a:solidFill>
            <a:schemeClr val="tx1"/>
          </a:solidFill>
          <a:latin typeface="+mn-lt"/>
          <a:cs typeface="+mn-cs"/>
        </a:defRPr>
      </a:lvl5pPr>
      <a:lvl6pPr marL="864000" indent="-216000" algn="l" rtl="0" fontAlgn="base">
        <a:lnSpc>
          <a:spcPct val="100000"/>
        </a:lnSpc>
        <a:spcBef>
          <a:spcPct val="0"/>
        </a:spcBef>
        <a:spcAft>
          <a:spcPts val="60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1080000" indent="-216000" algn="l" rtl="0" fontAlgn="base">
        <a:lnSpc>
          <a:spcPct val="100000"/>
        </a:lnSpc>
        <a:spcBef>
          <a:spcPct val="0"/>
        </a:spcBef>
        <a:spcAft>
          <a:spcPts val="6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971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6543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4000" y="764704"/>
            <a:ext cx="8647113" cy="14381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Regional Investment </a:t>
            </a:r>
            <a:r>
              <a:rPr lang="en-US" dirty="0" smtClean="0"/>
              <a:t>Plan</a:t>
            </a:r>
          </a:p>
          <a:p>
            <a:pPr>
              <a:lnSpc>
                <a:spcPct val="150000"/>
              </a:lnSpc>
              <a:defRPr/>
            </a:pPr>
            <a:r>
              <a:rPr lang="en-GB" sz="3900" dirty="0" smtClean="0"/>
              <a:t>RG Continental Central South</a:t>
            </a:r>
            <a:endParaRPr lang="en-GB" sz="43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48443" y="2563366"/>
            <a:ext cx="8647113" cy="10096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ct val="0"/>
              </a:spcAft>
            </a:pPr>
            <a:r>
              <a:rPr lang="en-GB" sz="2000" dirty="0" smtClean="0"/>
              <a:t>Enrico Maria Carlini</a:t>
            </a:r>
          </a:p>
          <a:p>
            <a:pPr eaLnBrk="1" hangingPunct="1">
              <a:spcAft>
                <a:spcPct val="0"/>
              </a:spcAft>
            </a:pPr>
            <a:r>
              <a:rPr lang="en-GB" sz="1400" dirty="0" smtClean="0"/>
              <a:t>Convenor of ENTSO-E Continental Central South Regional Group</a:t>
            </a:r>
            <a:endParaRPr lang="en-GB" sz="14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0" y="5865141"/>
            <a:ext cx="5868139" cy="84951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-215900" eaLnBrk="1" hangingPunct="1"/>
            <a:r>
              <a:rPr lang="it-IT" dirty="0" err="1" smtClean="0">
                <a:latin typeface="Arial" pitchFamily="34" charset="0"/>
                <a:cs typeface="Arial" pitchFamily="34" charset="0"/>
              </a:rPr>
              <a:t>Rome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-215900" eaLnBrk="1" hangingPunct="1"/>
            <a:r>
              <a:rPr lang="it-IT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it-IT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6CD0C-6B8A-44E3-BA7F-D99D380ADE7D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C047DF18-471C-4AC9-9F75-4CD674B21F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251520" y="188640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EU2020/</a:t>
            </a:r>
            <a:r>
              <a:rPr lang="en-US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Sc.B</a:t>
            </a: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NuclearPhaseOut</a:t>
            </a: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generation and balance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112" t="8839"/>
          <a:stretch>
            <a:fillRect/>
          </a:stretch>
        </p:blipFill>
        <p:spPr bwMode="auto">
          <a:xfrm>
            <a:off x="3563888" y="1594892"/>
            <a:ext cx="5111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1491"/>
          <a:stretch>
            <a:fillRect/>
          </a:stretch>
        </p:blipFill>
        <p:spPr bwMode="auto">
          <a:xfrm>
            <a:off x="0" y="4066406"/>
            <a:ext cx="5041949" cy="19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7"/>
          <p:cNvSpPr txBox="1"/>
          <p:nvPr/>
        </p:nvSpPr>
        <p:spPr>
          <a:xfrm>
            <a:off x="4426931" y="1237168"/>
            <a:ext cx="4248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 err="1" smtClean="0">
                <a:ea typeface="+mn-ea"/>
                <a:cs typeface="Arial" pitchFamily="34" charset="0"/>
                <a:sym typeface="Wingdings" pitchFamily="2" charset="2"/>
              </a:rPr>
              <a:t>Dispatchable</a:t>
            </a: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dirty="0" err="1" smtClean="0">
                <a:ea typeface="+mn-ea"/>
                <a:cs typeface="Arial" pitchFamily="34" charset="0"/>
                <a:sym typeface="Wingdings" pitchFamily="2" charset="2"/>
              </a:rPr>
              <a:t>generation</a:t>
            </a: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 and Net Balance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812282"/>
            <a:ext cx="4248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Hydro &amp; Non-</a:t>
            </a:r>
            <a:r>
              <a:rPr lang="fr-FR" sz="1600" b="1" dirty="0" err="1" smtClean="0">
                <a:ea typeface="+mn-ea"/>
                <a:cs typeface="Arial" pitchFamily="34" charset="0"/>
                <a:sym typeface="Wingdings" pitchFamily="2" charset="2"/>
              </a:rPr>
              <a:t>Dispatchable</a:t>
            </a: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dirty="0" err="1" smtClean="0">
                <a:ea typeface="+mn-ea"/>
                <a:cs typeface="Arial" pitchFamily="34" charset="0"/>
                <a:sym typeface="Wingdings" pitchFamily="2" charset="2"/>
              </a:rPr>
              <a:t>generation</a:t>
            </a: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9" name="ZoneTexte 7"/>
          <p:cNvSpPr txBox="1"/>
          <p:nvPr/>
        </p:nvSpPr>
        <p:spPr>
          <a:xfrm>
            <a:off x="134820" y="1132393"/>
            <a:ext cx="3789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EU 2020: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Net export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from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CCS area (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+ 44 </a:t>
            </a: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TWh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Strong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contribution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from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:</a:t>
            </a:r>
          </a:p>
          <a:p>
            <a:pPr marL="457200" lvl="3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Nuclear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Source</a:t>
            </a:r>
          </a:p>
          <a:p>
            <a:pPr marL="457200" lvl="3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Gas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source</a:t>
            </a:r>
          </a:p>
          <a:p>
            <a:pPr algn="just">
              <a:defRPr/>
            </a:pPr>
            <a:endParaRPr lang="fr-FR" sz="1600" dirty="0" smtClean="0">
              <a:ea typeface="+mn-ea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ZoneTexte 7"/>
          <p:cNvSpPr txBox="1"/>
          <p:nvPr/>
        </p:nvSpPr>
        <p:spPr>
          <a:xfrm>
            <a:off x="134820" y="2494468"/>
            <a:ext cx="3861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Nuclear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Phase Out: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Net import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from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CCS area (</a:t>
            </a:r>
            <a:r>
              <a:rPr lang="fr-FR" sz="1600" b="1" dirty="0" smtClean="0">
                <a:solidFill>
                  <a:srgbClr val="928CE4"/>
                </a:solidFill>
                <a:cs typeface="Arial" pitchFamily="34" charset="0"/>
                <a:sym typeface="Wingdings" pitchFamily="2" charset="2"/>
              </a:rPr>
              <a:t>- 42 </a:t>
            </a:r>
            <a:r>
              <a:rPr lang="fr-FR" sz="1600" b="1" dirty="0" err="1" smtClean="0">
                <a:solidFill>
                  <a:srgbClr val="928CE4"/>
                </a:solidFill>
                <a:cs typeface="Arial" pitchFamily="34" charset="0"/>
                <a:sym typeface="Wingdings" pitchFamily="2" charset="2"/>
              </a:rPr>
              <a:t>TWh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Strong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contribution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from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:</a:t>
            </a:r>
          </a:p>
          <a:p>
            <a:pPr marL="457200" lvl="3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Coal source</a:t>
            </a:r>
          </a:p>
          <a:p>
            <a:pPr marL="457200" lvl="3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Gas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source</a:t>
            </a:r>
          </a:p>
          <a:p>
            <a:pPr algn="just">
              <a:defRPr/>
            </a:pPr>
            <a:endParaRPr lang="fr-FR" sz="1600" dirty="0" smtClean="0">
              <a:ea typeface="+mn-ea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ZoneTexte 7"/>
          <p:cNvSpPr txBox="1"/>
          <p:nvPr/>
        </p:nvSpPr>
        <p:spPr>
          <a:xfrm>
            <a:off x="5364088" y="4393679"/>
            <a:ext cx="3600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All scenarios:</a:t>
            </a:r>
          </a:p>
          <a:p>
            <a:pPr marL="180975" lvl="2" indent="-180975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Strong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contribution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from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:</a:t>
            </a:r>
          </a:p>
          <a:p>
            <a:pPr marL="638175" lvl="3" indent="-180975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Wind source (</a:t>
            </a:r>
            <a:r>
              <a:rPr lang="fr-FR" sz="1600" b="1" dirty="0" smtClean="0">
                <a:solidFill>
                  <a:srgbClr val="928CE4"/>
                </a:solidFill>
                <a:cs typeface="Arial" pitchFamily="34" charset="0"/>
                <a:sym typeface="Wingdings" pitchFamily="2" charset="2"/>
              </a:rPr>
              <a:t>189-175 </a:t>
            </a:r>
            <a:r>
              <a:rPr lang="fr-FR" sz="1600" b="1" dirty="0" err="1" smtClean="0">
                <a:solidFill>
                  <a:srgbClr val="928CE4"/>
                </a:solidFill>
                <a:cs typeface="Arial" pitchFamily="34" charset="0"/>
                <a:sym typeface="Wingdings" pitchFamily="2" charset="2"/>
              </a:rPr>
              <a:t>TWh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</a:t>
            </a:r>
          </a:p>
          <a:p>
            <a:pPr marL="638175" lvl="3" indent="-180975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Hydro (</a:t>
            </a:r>
            <a:r>
              <a:rPr lang="fr-FR" sz="1600" b="1" dirty="0" smtClean="0">
                <a:solidFill>
                  <a:srgbClr val="928CE4"/>
                </a:solidFill>
                <a:cs typeface="Arial" pitchFamily="34" charset="0"/>
                <a:sym typeface="Wingdings" pitchFamily="2" charset="2"/>
              </a:rPr>
              <a:t>228-232 </a:t>
            </a:r>
            <a:r>
              <a:rPr lang="fr-FR" sz="1600" b="1" dirty="0" err="1" smtClean="0">
                <a:solidFill>
                  <a:srgbClr val="928CE4"/>
                </a:solidFill>
                <a:cs typeface="Arial" pitchFamily="34" charset="0"/>
                <a:sym typeface="Wingdings" pitchFamily="2" charset="2"/>
              </a:rPr>
              <a:t>TWh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</a:t>
            </a:r>
          </a:p>
          <a:p>
            <a:pPr algn="just">
              <a:defRPr/>
            </a:pPr>
            <a:endParaRPr lang="fr-FR" sz="1600" dirty="0" smtClean="0"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6CD0C-6B8A-44E3-BA7F-D99D380ADE7D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C047DF18-471C-4AC9-9F75-4CD674B21F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251520" y="188640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EU2020/</a:t>
            </a:r>
            <a:r>
              <a:rPr lang="en-US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Sc.B</a:t>
            </a: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NuclearPhaseOut</a:t>
            </a: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main results</a:t>
            </a:r>
          </a:p>
        </p:txBody>
      </p:sp>
      <p:sp>
        <p:nvSpPr>
          <p:cNvPr id="5" name="ZoneTexte 7"/>
          <p:cNvSpPr txBox="1"/>
          <p:nvPr/>
        </p:nvSpPr>
        <p:spPr>
          <a:xfrm>
            <a:off x="134820" y="1199068"/>
            <a:ext cx="92617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Impact on the </a:t>
            </a: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generation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breakdown:</a:t>
            </a:r>
          </a:p>
          <a:p>
            <a:pPr algn="just">
              <a:defRPr/>
            </a:pP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In all scenarios,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decrease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of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gas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generation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in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Italy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that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is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replaced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by: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EU2020: French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nuclear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and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German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gas</a:t>
            </a:r>
            <a:endParaRPr lang="fr-FR" sz="1600" dirty="0" smtClean="0">
              <a:cs typeface="Arial" pitchFamily="34" charset="0"/>
              <a:sym typeface="Wingdings" pitchFamily="2" charset="2"/>
            </a:endParaRP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ScB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and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NuclearPhaseOut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: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German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coal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+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coal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from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the 1st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neigbours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(PL, NL, GB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)</a:t>
            </a:r>
          </a:p>
          <a:p>
            <a:pPr algn="just">
              <a:defRPr/>
            </a:pP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	</a:t>
            </a:r>
          </a:p>
          <a:p>
            <a:pPr algn="just">
              <a:defRPr/>
            </a:pP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CO2: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EU2020: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decrease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of 9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Mtons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(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gas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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nuclear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+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gas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ScB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(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resp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.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NuclearPhaseOut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):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increase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of 9 (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resp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.12)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Mtons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(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gas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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coal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)</a:t>
            </a:r>
          </a:p>
          <a:p>
            <a:pPr algn="just">
              <a:defRPr/>
            </a:pPr>
            <a:endParaRPr lang="fr-FR" sz="1600" dirty="0" smtClean="0">
              <a:ea typeface="+mn-ea"/>
              <a:cs typeface="Arial" pitchFamily="34" charset="0"/>
              <a:sym typeface="Wingdings" pitchFamily="2" charset="2"/>
            </a:endParaRPr>
          </a:p>
          <a:p>
            <a:pPr algn="just">
              <a:defRPr/>
            </a:pP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Generation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cost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savings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:</a:t>
            </a:r>
          </a:p>
          <a:p>
            <a:pPr algn="just">
              <a:defRPr/>
            </a:pP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For all 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modelled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countries: </a:t>
            </a: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-540 M€ 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(</a:t>
            </a:r>
            <a:r>
              <a:rPr lang="fr-FR" sz="1600" dirty="0" err="1" smtClean="0">
                <a:ea typeface="+mn-ea"/>
                <a:cs typeface="Arial" pitchFamily="34" charset="0"/>
                <a:sym typeface="Wingdings" pitchFamily="2" charset="2"/>
              </a:rPr>
              <a:t>NuclearPhaseOut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) to </a:t>
            </a:r>
            <a:r>
              <a:rPr lang="fr-FR" sz="1600" b="1" dirty="0" smtClean="0">
                <a:ea typeface="+mn-ea"/>
                <a:cs typeface="Arial" pitchFamily="34" charset="0"/>
                <a:sym typeface="Wingdings" pitchFamily="2" charset="2"/>
              </a:rPr>
              <a:t>-730 M€ </a:t>
            </a: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(scenario B)</a:t>
            </a:r>
          </a:p>
          <a:p>
            <a:pPr algn="just">
              <a:defRPr/>
            </a:pPr>
            <a:endParaRPr lang="fr-FR" sz="1600" dirty="0" smtClean="0">
              <a:ea typeface="+mn-ea"/>
              <a:cs typeface="Arial" pitchFamily="34" charset="0"/>
              <a:sym typeface="Wingdings" pitchFamily="2" charset="2"/>
            </a:endParaRPr>
          </a:p>
          <a:p>
            <a:pPr algn="just">
              <a:defRPr/>
            </a:pPr>
            <a:r>
              <a:rPr lang="fr-FR" sz="1600" b="1" dirty="0" err="1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Spillage</a:t>
            </a:r>
            <a:r>
              <a:rPr lang="fr-FR" sz="1600" b="1" dirty="0" smtClean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:</a:t>
            </a: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smtClean="0"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EU2020: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spillage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in Germany - LT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reinforcements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are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sufficient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to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reduce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significantly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spillage</a:t>
            </a:r>
            <a:endParaRPr lang="fr-FR" sz="1600" dirty="0" smtClean="0">
              <a:cs typeface="Arial" pitchFamily="34" charset="0"/>
              <a:sym typeface="Wingdings" pitchFamily="2" charset="2"/>
            </a:endParaRPr>
          </a:p>
          <a:p>
            <a:pPr marL="0" lvl="2" algn="just">
              <a:buFont typeface="Wingdings" pitchFamily="2" charset="2"/>
              <a:buChar char="ü"/>
              <a:defRPr/>
            </a:pPr>
            <a:r>
              <a:rPr lang="fr-FR" sz="16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ScB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 and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NuclearPhaseOut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: no </a:t>
            </a:r>
            <a:r>
              <a:rPr lang="fr-FR" sz="1600" dirty="0" err="1" smtClean="0">
                <a:cs typeface="Arial" pitchFamily="34" charset="0"/>
                <a:sym typeface="Wingdings" pitchFamily="2" charset="2"/>
              </a:rPr>
              <a:t>spillage</a:t>
            </a:r>
            <a:endParaRPr lang="fr-FR" sz="1600" dirty="0" smtClean="0">
              <a:cs typeface="Arial" pitchFamily="34" charset="0"/>
              <a:sym typeface="Wingdings" pitchFamily="2" charset="2"/>
            </a:endParaRPr>
          </a:p>
          <a:p>
            <a:pPr algn="just">
              <a:defRPr/>
            </a:pPr>
            <a:endParaRPr lang="fr-FR" sz="1600" dirty="0" smtClean="0"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dirty="0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51520" y="188640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it-IT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Network </a:t>
            </a: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study of CCS Region: </a:t>
            </a:r>
            <a:r>
              <a:rPr lang="it-IT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cases</a:t>
            </a:r>
            <a:endParaRPr lang="en-US" b="1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4788024" y="3161332"/>
            <a:ext cx="3558912" cy="2643932"/>
            <a:chOff x="5220072" y="1268760"/>
            <a:chExt cx="3558912" cy="264393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268760"/>
              <a:ext cx="3558912" cy="2338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5220072" y="3604915"/>
              <a:ext cx="35283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Low Load and High RES case</a:t>
              </a:r>
              <a:endParaRPr lang="it-IT" sz="14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67544" y="3140968"/>
            <a:ext cx="3528392" cy="2643932"/>
            <a:chOff x="611560" y="1268760"/>
            <a:chExt cx="3528392" cy="2643932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268760"/>
              <a:ext cx="3528392" cy="232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sellaDiTesto 13"/>
            <p:cNvSpPr txBox="1"/>
            <p:nvPr/>
          </p:nvSpPr>
          <p:spPr>
            <a:xfrm>
              <a:off x="611560" y="3604915"/>
              <a:ext cx="35283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High Load and Low RES case</a:t>
              </a:r>
              <a:endParaRPr lang="it-IT" sz="1400" dirty="0"/>
            </a:p>
          </p:txBody>
        </p:sp>
      </p:grpSp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179512" y="1124744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Typical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snapshots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considered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in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order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to maximise the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flows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and cross-border exchanges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600" b="1" i="1" dirty="0">
                <a:solidFill>
                  <a:schemeClr val="tx1"/>
                </a:solidFill>
              </a:rPr>
              <a:t>Winter </a:t>
            </a:r>
            <a:r>
              <a:rPr lang="fr-FR" sz="1600" b="1" i="1" dirty="0" smtClean="0">
                <a:solidFill>
                  <a:schemeClr val="tx1"/>
                </a:solidFill>
              </a:rPr>
              <a:t>2020 </a:t>
            </a:r>
            <a:r>
              <a:rPr lang="fr-FR" sz="1600" b="1" i="1" dirty="0" err="1" smtClean="0">
                <a:solidFill>
                  <a:schemeClr val="tx1"/>
                </a:solidFill>
              </a:rPr>
              <a:t>low</a:t>
            </a:r>
            <a:r>
              <a:rPr lang="fr-FR" sz="1600" b="1" i="1" dirty="0" smtClean="0">
                <a:solidFill>
                  <a:schemeClr val="tx1"/>
                </a:solidFill>
              </a:rPr>
              <a:t> </a:t>
            </a:r>
            <a:r>
              <a:rPr lang="fr-FR" sz="1600" b="1" i="1" dirty="0" err="1">
                <a:solidFill>
                  <a:schemeClr val="tx1"/>
                </a:solidFill>
              </a:rPr>
              <a:t>load</a:t>
            </a:r>
            <a:r>
              <a:rPr lang="fr-FR" sz="1600" b="1" i="1" dirty="0">
                <a:solidFill>
                  <a:schemeClr val="tx1"/>
                </a:solidFill>
              </a:rPr>
              <a:t>, </a:t>
            </a:r>
            <a:r>
              <a:rPr lang="fr-FR" sz="1600" b="1" i="1" dirty="0" err="1">
                <a:solidFill>
                  <a:schemeClr val="tx1"/>
                </a:solidFill>
              </a:rPr>
              <a:t>high</a:t>
            </a:r>
            <a:r>
              <a:rPr lang="fr-FR" sz="1600" b="1" i="1" dirty="0">
                <a:solidFill>
                  <a:schemeClr val="tx1"/>
                </a:solidFill>
              </a:rPr>
              <a:t> RES </a:t>
            </a:r>
            <a:r>
              <a:rPr lang="fr-FR" sz="1600" b="1" i="1" dirty="0" err="1">
                <a:solidFill>
                  <a:schemeClr val="tx1"/>
                </a:solidFill>
              </a:rPr>
              <a:t>generation</a:t>
            </a:r>
            <a:endParaRPr lang="fr-FR" sz="1600" b="1" i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600" b="1" i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b="1" i="1">
                <a:solidFill>
                  <a:schemeClr val="tx1"/>
                </a:solidFill>
              </a:rPr>
              <a:t>Winter </a:t>
            </a:r>
            <a:r>
              <a:rPr lang="fr-FR" sz="1600" b="1" i="1" smtClean="0">
                <a:solidFill>
                  <a:schemeClr val="tx1"/>
                </a:solidFill>
              </a:rPr>
              <a:t>2020 high</a:t>
            </a:r>
            <a:r>
              <a:rPr lang="fr-FR" sz="1600" b="1" i="1" dirty="0" smtClean="0">
                <a:solidFill>
                  <a:schemeClr val="tx1"/>
                </a:solidFill>
              </a:rPr>
              <a:t> </a:t>
            </a:r>
            <a:r>
              <a:rPr lang="fr-FR" sz="1600" b="1" i="1" dirty="0" err="1">
                <a:solidFill>
                  <a:schemeClr val="tx1"/>
                </a:solidFill>
              </a:rPr>
              <a:t>load</a:t>
            </a:r>
            <a:r>
              <a:rPr lang="fr-FR" sz="1600" b="1" i="1" dirty="0">
                <a:solidFill>
                  <a:schemeClr val="tx1"/>
                </a:solidFill>
              </a:rPr>
              <a:t>, </a:t>
            </a:r>
            <a:r>
              <a:rPr lang="fr-FR" sz="1600" b="1" i="1" dirty="0" err="1">
                <a:solidFill>
                  <a:schemeClr val="tx1"/>
                </a:solidFill>
              </a:rPr>
              <a:t>low</a:t>
            </a:r>
            <a:r>
              <a:rPr lang="fr-FR" sz="1600" b="1" i="1" dirty="0">
                <a:solidFill>
                  <a:schemeClr val="tx1"/>
                </a:solidFill>
              </a:rPr>
              <a:t> RES </a:t>
            </a:r>
            <a:r>
              <a:rPr lang="fr-FR" sz="1600" b="1" i="1" dirty="0" err="1">
                <a:solidFill>
                  <a:schemeClr val="tx1"/>
                </a:solidFill>
              </a:rPr>
              <a:t>generation</a:t>
            </a:r>
            <a:endParaRPr lang="fr-FR" sz="1600" b="1" i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400" dirty="0">
              <a:solidFill>
                <a:schemeClr val="tx2"/>
              </a:solidFill>
            </a:endParaRPr>
          </a:p>
          <a:p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Load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-flow simulations have been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conducted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for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each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of </a:t>
            </a:r>
            <a:r>
              <a:rPr lang="fr-FR" sz="1600" b="1" dirty="0" err="1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these</a:t>
            </a:r>
            <a:r>
              <a:rPr lang="fr-FR" sz="1600" b="1" dirty="0">
                <a:solidFill>
                  <a:srgbClr val="928CE4"/>
                </a:solidFill>
                <a:ea typeface="+mn-ea"/>
                <a:cs typeface="Arial" pitchFamily="34" charset="0"/>
                <a:sym typeface="Wingdings" pitchFamily="2" charset="2"/>
              </a:rPr>
              <a:t> configurations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467544" y="1916832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sz="2200" dirty="0" smtClean="0">
                <a:latin typeface="+mn-lt"/>
              </a:rPr>
              <a:t>Continental </a:t>
            </a:r>
            <a:r>
              <a:rPr lang="it-IT" sz="2200" dirty="0" err="1" smtClean="0">
                <a:latin typeface="+mn-lt"/>
              </a:rPr>
              <a:t>Central</a:t>
            </a:r>
            <a:r>
              <a:rPr lang="it-IT" sz="2200" dirty="0" smtClean="0">
                <a:latin typeface="+mn-lt"/>
              </a:rPr>
              <a:t> South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Plan</a:t>
            </a:r>
            <a:endParaRPr lang="it-IT" sz="22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Main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drivers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Scenarios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Market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Network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>
                <a:latin typeface="+mn-lt"/>
              </a:rPr>
              <a:t>Projects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of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Relevance</a:t>
            </a:r>
            <a:r>
              <a:rPr lang="it-IT" sz="22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/>
              <a:t>Main</a:t>
            </a:r>
            <a:r>
              <a:rPr lang="it-IT" sz="2200" dirty="0" smtClean="0"/>
              <a:t> </a:t>
            </a:r>
            <a:r>
              <a:rPr lang="it-IT" sz="2200" dirty="0" err="1" smtClean="0"/>
              <a:t>Messages</a:t>
            </a:r>
            <a:endParaRPr lang="it-IT" sz="22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254000" y="269875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Index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84782" y="4509120"/>
            <a:ext cx="6967538" cy="43204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95536" y="1988840"/>
            <a:ext cx="6967538" cy="432048"/>
          </a:xfrm>
          <a:prstGeom prst="round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Status </a:t>
            </a:r>
            <a:r>
              <a:rPr lang="it-IT" sz="2200" dirty="0" err="1" smtClean="0">
                <a:solidFill>
                  <a:schemeClr val="tx1"/>
                </a:solidFill>
                <a:ea typeface="ＭＳ Ｐゴシック" pitchFamily="34" charset="-128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the TYNDP 2012 package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22263"/>
            <a:ext cx="8302501" cy="379412"/>
          </a:xfrm>
        </p:spPr>
        <p:txBody>
          <a:bodyPr anchor="ctr"/>
          <a:lstStyle/>
          <a:p>
            <a:r>
              <a:rPr lang="it-IT" sz="2400" dirty="0" smtClean="0"/>
              <a:t>Focus on CCS </a:t>
            </a:r>
            <a:r>
              <a:rPr lang="it-IT" sz="2400" dirty="0" err="1" smtClean="0"/>
              <a:t>Region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6132" r="45290" b="3574"/>
          <a:stretch>
            <a:fillRect/>
          </a:stretch>
        </p:blipFill>
        <p:spPr bwMode="auto">
          <a:xfrm>
            <a:off x="5862506" y="2060848"/>
            <a:ext cx="317399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51520" y="1340768"/>
            <a:ext cx="5616624" cy="44781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b="1" kern="0" dirty="0" smtClean="0">
                <a:solidFill>
                  <a:schemeClr val="accent1"/>
                </a:solidFill>
                <a:cs typeface="Arial" pitchFamily="34" charset="0"/>
              </a:rPr>
              <a:t>34</a:t>
            </a:r>
            <a:r>
              <a:rPr lang="en-US" sz="1600" kern="0" dirty="0" smtClean="0">
                <a:cs typeface="Arial" pitchFamily="34" charset="0"/>
              </a:rPr>
              <a:t> projects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b="1" kern="0" dirty="0" smtClean="0">
                <a:solidFill>
                  <a:schemeClr val="accent1"/>
                </a:solidFill>
                <a:cs typeface="Arial" pitchFamily="34" charset="0"/>
              </a:rPr>
              <a:t>21,800 km </a:t>
            </a:r>
            <a:r>
              <a:rPr lang="en-US" sz="1600" kern="0" dirty="0" smtClean="0">
                <a:cs typeface="Arial" pitchFamily="34" charset="0"/>
              </a:rPr>
              <a:t>total length in CCS Region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cs typeface="Arial" pitchFamily="34" charset="0"/>
                <a:sym typeface="Symbol"/>
              </a:rPr>
              <a:t> </a:t>
            </a:r>
            <a:r>
              <a:rPr lang="en-US" sz="1400" kern="0" dirty="0" smtClean="0">
                <a:cs typeface="Arial" pitchFamily="34" charset="0"/>
              </a:rPr>
              <a:t>8,700 km on Mid Term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cs typeface="Arial" pitchFamily="34" charset="0"/>
                <a:sym typeface="Symbol"/>
              </a:rPr>
              <a:t> </a:t>
            </a:r>
            <a:r>
              <a:rPr lang="en-US" sz="1400" kern="0" dirty="0" smtClean="0">
                <a:cs typeface="Arial" pitchFamily="34" charset="0"/>
              </a:rPr>
              <a:t>13,100 km on Long Term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b="1" kern="0" dirty="0" smtClean="0">
                <a:solidFill>
                  <a:schemeClr val="accent1"/>
                </a:solidFill>
                <a:cs typeface="Arial" pitchFamily="34" charset="0"/>
              </a:rPr>
              <a:t>About € 52 billions </a:t>
            </a:r>
            <a:r>
              <a:rPr lang="en-US" sz="1600" kern="0" dirty="0" smtClean="0">
                <a:cs typeface="Arial" pitchFamily="34" charset="0"/>
              </a:rPr>
              <a:t>of investments considering projects of pan-European significance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cs typeface="Arial" pitchFamily="34" charset="0"/>
              </a:rPr>
              <a:t>Mid Term investments: </a:t>
            </a:r>
            <a:r>
              <a:rPr lang="en-US" sz="1400" kern="0" dirty="0" smtClean="0">
                <a:cs typeface="Arial" pitchFamily="34" charset="0"/>
                <a:sym typeface="Symbol"/>
              </a:rPr>
              <a:t> </a:t>
            </a:r>
            <a:r>
              <a:rPr lang="en-US" sz="1400" kern="0" dirty="0" smtClean="0">
                <a:cs typeface="Arial" pitchFamily="34" charset="0"/>
              </a:rPr>
              <a:t>19,300 </a:t>
            </a:r>
            <a:r>
              <a:rPr lang="en-US" sz="1400" kern="0" dirty="0" smtClean="0">
                <a:cs typeface="Arial" pitchFamily="34" charset="0"/>
                <a:sym typeface="Symbol"/>
              </a:rPr>
              <a:t>Mil</a:t>
            </a:r>
            <a:r>
              <a:rPr lang="en-US" sz="1400" kern="0" dirty="0" smtClean="0">
                <a:cs typeface="Arial" pitchFamily="34" charset="0"/>
              </a:rPr>
              <a:t>€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en-US" sz="1400" kern="0" dirty="0" smtClean="0">
                <a:cs typeface="Arial" pitchFamily="34" charset="0"/>
              </a:rPr>
              <a:t>Long Term investments: </a:t>
            </a:r>
            <a:r>
              <a:rPr lang="en-US" sz="1400" kern="0" dirty="0" smtClean="0">
                <a:cs typeface="Arial" pitchFamily="34" charset="0"/>
                <a:sym typeface="Symbol"/>
              </a:rPr>
              <a:t> </a:t>
            </a:r>
            <a:r>
              <a:rPr lang="en-US" sz="1400" kern="0" dirty="0" smtClean="0">
                <a:cs typeface="Arial" pitchFamily="34" charset="0"/>
              </a:rPr>
              <a:t>33,500 </a:t>
            </a:r>
            <a:r>
              <a:rPr lang="en-US" sz="1400" kern="0" dirty="0" smtClean="0">
                <a:cs typeface="Arial" pitchFamily="34" charset="0"/>
                <a:sym typeface="Symbol"/>
              </a:rPr>
              <a:t>Mil</a:t>
            </a:r>
            <a:r>
              <a:rPr lang="en-US" sz="1400" kern="0" dirty="0" smtClean="0">
                <a:cs typeface="Arial" pitchFamily="34" charset="0"/>
              </a:rPr>
              <a:t>€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endParaRPr lang="en-US" sz="1200" kern="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ü"/>
              <a:defRPr/>
            </a:pPr>
            <a:r>
              <a:rPr lang="en-GB" sz="1600" b="1" kern="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100 MtCO</a:t>
            </a:r>
            <a:r>
              <a:rPr lang="en-GB" sz="1050" b="1" kern="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en-GB" sz="1600" b="1" kern="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/y </a:t>
            </a:r>
            <a:r>
              <a:rPr lang="en-GB" sz="1600" kern="0" dirty="0" smtClean="0">
                <a:cs typeface="Arial" pitchFamily="34" charset="0"/>
                <a:sym typeface="Symbol" pitchFamily="18" charset="2"/>
              </a:rPr>
              <a:t>savings </a:t>
            </a:r>
            <a:r>
              <a:rPr lang="en-US" sz="1600" kern="0" dirty="0" smtClean="0">
                <a:cs typeface="Arial" pitchFamily="34" charset="0"/>
              </a:rPr>
              <a:t>-&gt; 2</a:t>
            </a:r>
            <a:r>
              <a:rPr lang="en-US" sz="1600" kern="0" baseline="30000" dirty="0" smtClean="0">
                <a:cs typeface="Arial" pitchFamily="34" charset="0"/>
              </a:rPr>
              <a:t>nd</a:t>
            </a:r>
            <a:r>
              <a:rPr lang="en-US" sz="1600" kern="0" dirty="0" smtClean="0">
                <a:cs typeface="Arial" pitchFamily="34" charset="0"/>
              </a:rPr>
              <a:t> highest contribution in ENTSO –E perimeter with BS and CCE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b="1" kern="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About 615 </a:t>
            </a:r>
            <a:r>
              <a:rPr lang="en-US" sz="1600" b="1" kern="0" dirty="0" err="1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Mln</a:t>
            </a:r>
            <a:r>
              <a:rPr lang="en-US" sz="1600" b="1" kern="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€ </a:t>
            </a:r>
            <a:r>
              <a:rPr lang="en-US" sz="1600" kern="0" dirty="0" smtClean="0">
                <a:cs typeface="Arial" pitchFamily="34" charset="0"/>
                <a:sym typeface="Symbol" pitchFamily="18" charset="2"/>
              </a:rPr>
              <a:t>of cost savings </a:t>
            </a:r>
            <a:r>
              <a:rPr lang="fi-FI" sz="1600" kern="0" dirty="0" smtClean="0">
                <a:cs typeface="Arial" pitchFamily="34" charset="0"/>
                <a:sym typeface="Symbol" pitchFamily="18" charset="2"/>
              </a:rPr>
              <a:t>in EU2020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>
                  <a:lumMod val="40000"/>
                  <a:lumOff val="60000"/>
                </a:schemeClr>
              </a:buClr>
              <a:defRPr/>
            </a:pPr>
            <a:endParaRPr lang="en-US" sz="1600" kern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7504" y="322263"/>
            <a:ext cx="8374509" cy="3794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2400" dirty="0" smtClean="0"/>
              <a:t>Projects of Regional relevance</a:t>
            </a:r>
            <a:endParaRPr lang="en-US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dirty="0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1"/>
            <a:ext cx="3528392" cy="469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323528" y="1196752"/>
            <a:ext cx="35283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2559A"/>
                </a:solidFill>
              </a:rPr>
              <a:t>Mid Term Investments</a:t>
            </a:r>
            <a:endParaRPr lang="it-IT" sz="1600" b="1" dirty="0">
              <a:solidFill>
                <a:srgbClr val="62559A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556791"/>
            <a:ext cx="3816423" cy="4646787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5148064" y="1196752"/>
            <a:ext cx="35283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2559A"/>
                </a:solidFill>
              </a:rPr>
              <a:t>Long Term Investments</a:t>
            </a:r>
            <a:endParaRPr lang="it-IT" sz="1600" b="1" dirty="0">
              <a:solidFill>
                <a:srgbClr val="6255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69875"/>
            <a:ext cx="8259763" cy="36036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Project assessment</a:t>
            </a:r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7063" y="1422400"/>
            <a:ext cx="7772400" cy="452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r>
              <a:rPr lang="en-US" sz="2600" b="0" kern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Every project valuated against 9 criteria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endParaRPr lang="en-US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endParaRPr lang="en-US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endParaRPr lang="en-US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endParaRPr lang="en-US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en-GB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r>
              <a:rPr lang="en-GB" sz="2600" b="0" kern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Basis for further selection of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600" b="0" kern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</a:t>
            </a:r>
            <a:r>
              <a:rPr lang="en-GB" sz="2600" b="0" kern="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Projects of Common interest</a:t>
            </a:r>
            <a:endParaRPr lang="en-GB" sz="28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endParaRPr lang="en-US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Times"/>
              <a:buChar char="•"/>
              <a:defRPr/>
            </a:pPr>
            <a:endParaRPr lang="en-US" sz="2600" b="0" kern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121525" y="4575175"/>
            <a:ext cx="1716088" cy="935038"/>
          </a:xfrm>
          <a:prstGeom prst="wedgeRoundRectCallout">
            <a:avLst>
              <a:gd name="adj1" fmla="val -31048"/>
              <a:gd name="adj2" fmla="val -59372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600" b="0" dirty="0"/>
              <a:t>+ technical description</a:t>
            </a:r>
          </a:p>
          <a:p>
            <a:pPr algn="ctr">
              <a:defRPr/>
            </a:pPr>
            <a:r>
              <a:rPr lang="en-GB" sz="1600" b="0" dirty="0"/>
              <a:t>+ monitoring</a:t>
            </a:r>
          </a:p>
        </p:txBody>
      </p:sp>
      <p:pic>
        <p:nvPicPr>
          <p:cNvPr id="21509" name="Imag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214563"/>
            <a:ext cx="83137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ijdelijke aanduiding voor datum 3"/>
          <p:cNvSpPr txBox="1">
            <a:spLocks/>
          </p:cNvSpPr>
          <p:nvPr/>
        </p:nvSpPr>
        <p:spPr bwMode="auto">
          <a:xfrm>
            <a:off x="2933700" y="6584950"/>
            <a:ext cx="61198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Sebastien Lepy | 28 March 2012  |  Page </a:t>
            </a:r>
            <a:fld id="{5142F3F7-245D-4AE0-8A85-3A0A2A7E3BAF}" type="slidenum">
              <a:rPr lang="en-US" sz="800" b="0">
                <a:solidFill>
                  <a:schemeClr val="tx1"/>
                </a:solidFill>
              </a:rPr>
              <a:pPr algn="r"/>
              <a:t>16</a:t>
            </a:fld>
            <a:endParaRPr lang="en-US" sz="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467544" y="1916832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sz="2200" dirty="0" smtClean="0">
                <a:latin typeface="+mn-lt"/>
              </a:rPr>
              <a:t>Continental </a:t>
            </a:r>
            <a:r>
              <a:rPr lang="it-IT" sz="2200" dirty="0" err="1" smtClean="0">
                <a:latin typeface="+mn-lt"/>
              </a:rPr>
              <a:t>Central</a:t>
            </a:r>
            <a:r>
              <a:rPr lang="it-IT" sz="2200" dirty="0" smtClean="0">
                <a:latin typeface="+mn-lt"/>
              </a:rPr>
              <a:t> South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Plan</a:t>
            </a:r>
            <a:endParaRPr lang="it-IT" sz="22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Main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drivers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Scenarios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Market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Network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>
                <a:latin typeface="+mn-lt"/>
              </a:rPr>
              <a:t>Projects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of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Relevance</a:t>
            </a:r>
            <a:r>
              <a:rPr lang="it-IT" sz="22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/>
              <a:t>Main</a:t>
            </a:r>
            <a:r>
              <a:rPr lang="it-IT" sz="2200" dirty="0" smtClean="0"/>
              <a:t> </a:t>
            </a:r>
            <a:r>
              <a:rPr lang="it-IT" sz="2200" dirty="0" err="1" smtClean="0"/>
              <a:t>Messages</a:t>
            </a:r>
            <a:endParaRPr lang="it-IT" sz="22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254000" y="269875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Index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84782" y="5013176"/>
            <a:ext cx="6967538" cy="43204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95536" y="1988840"/>
            <a:ext cx="6967538" cy="432048"/>
          </a:xfrm>
          <a:prstGeom prst="round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Status </a:t>
            </a:r>
            <a:r>
              <a:rPr lang="it-IT" sz="2200" dirty="0" err="1" smtClean="0">
                <a:solidFill>
                  <a:schemeClr val="tx1"/>
                </a:solidFill>
                <a:ea typeface="ＭＳ Ｐゴシック" pitchFamily="34" charset="-128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the TYNDP 2012 package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dirty="0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1691680" y="5085184"/>
            <a:ext cx="396044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900" b="1" dirty="0" smtClean="0">
              <a:cs typeface="Arial" pitchFamily="34" charset="0"/>
            </a:endParaRPr>
          </a:p>
          <a:p>
            <a:pPr algn="r"/>
            <a:r>
              <a:rPr lang="en-US" sz="1600" b="1" dirty="0" smtClean="0">
                <a:cs typeface="Arial" pitchFamily="34" charset="0"/>
              </a:rPr>
              <a:t>Social &amp; economic welfare Indicator</a:t>
            </a:r>
          </a:p>
          <a:p>
            <a:pPr algn="r"/>
            <a:r>
              <a:rPr lang="it-IT" sz="1600" b="1" dirty="0" smtClean="0">
                <a:solidFill>
                  <a:srgbClr val="62559A"/>
                </a:solidFill>
                <a:cs typeface="Arial" pitchFamily="34" charset="0"/>
              </a:rPr>
              <a:t>40% </a:t>
            </a:r>
            <a:r>
              <a:rPr lang="it-IT" sz="1600" dirty="0" err="1" smtClean="0">
                <a:cs typeface="Arial" pitchFamily="34" charset="0"/>
              </a:rPr>
              <a:t>of</a:t>
            </a:r>
            <a:r>
              <a:rPr lang="it-IT" sz="1600" b="1" dirty="0" smtClean="0">
                <a:solidFill>
                  <a:srgbClr val="928CE4"/>
                </a:solidFill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planned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projects</a:t>
            </a:r>
            <a:r>
              <a:rPr lang="it-IT" sz="1600" dirty="0" smtClean="0">
                <a:cs typeface="Arial" pitchFamily="34" charset="0"/>
              </a:rPr>
              <a:t> are </a:t>
            </a:r>
            <a:r>
              <a:rPr lang="it-IT" sz="1600" dirty="0" err="1" smtClean="0">
                <a:cs typeface="Arial" pitchFamily="34" charset="0"/>
              </a:rPr>
              <a:t>expected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to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reserve</a:t>
            </a:r>
            <a:r>
              <a:rPr lang="it-IT" sz="1600" dirty="0" smtClean="0">
                <a:cs typeface="Arial" pitchFamily="34" charset="0"/>
              </a:rPr>
              <a:t> &gt;100M€/y </a:t>
            </a:r>
            <a:r>
              <a:rPr lang="it-IT" sz="1600" dirty="0" err="1" smtClean="0">
                <a:cs typeface="Arial" pitchFamily="34" charset="0"/>
              </a:rPr>
              <a:t>when</a:t>
            </a:r>
            <a:r>
              <a:rPr lang="it-IT" sz="1600" dirty="0" smtClean="0">
                <a:cs typeface="Arial" pitchFamily="34" charset="0"/>
              </a:rPr>
              <a:t>  </a:t>
            </a:r>
            <a:r>
              <a:rPr lang="it-IT" sz="1600" dirty="0" err="1" smtClean="0">
                <a:cs typeface="Arial" pitchFamily="34" charset="0"/>
              </a:rPr>
              <a:t>commissioned</a:t>
            </a:r>
            <a:endParaRPr lang="it-IT" sz="1600" dirty="0" smtClean="0"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131840" y="1196752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The projects</a:t>
            </a:r>
          </a:p>
          <a:p>
            <a:r>
              <a:rPr lang="it-IT" sz="1600" dirty="0" smtClean="0">
                <a:cs typeface="Arial" pitchFamily="34" charset="0"/>
              </a:rPr>
              <a:t>Medium </a:t>
            </a:r>
            <a:r>
              <a:rPr lang="it-IT" sz="1600" dirty="0" err="1" smtClean="0">
                <a:cs typeface="Arial" pitchFamily="34" charset="0"/>
              </a:rPr>
              <a:t>Term</a:t>
            </a:r>
            <a:r>
              <a:rPr lang="it-IT" sz="1600" dirty="0" smtClean="0">
                <a:cs typeface="Arial" pitchFamily="34" charset="0"/>
              </a:rPr>
              <a:t>: </a:t>
            </a:r>
            <a:r>
              <a:rPr lang="it-IT" sz="1600" b="1" dirty="0" smtClean="0">
                <a:solidFill>
                  <a:srgbClr val="62559A"/>
                </a:solidFill>
                <a:cs typeface="Arial" pitchFamily="34" charset="0"/>
              </a:rPr>
              <a:t>40%</a:t>
            </a:r>
            <a:r>
              <a:rPr lang="it-IT" sz="1600" dirty="0" smtClean="0">
                <a:cs typeface="Arial" pitchFamily="34" charset="0"/>
              </a:rPr>
              <a:t> -  Long </a:t>
            </a:r>
            <a:r>
              <a:rPr lang="it-IT" sz="1600" dirty="0" err="1" smtClean="0">
                <a:cs typeface="Arial" pitchFamily="34" charset="0"/>
              </a:rPr>
              <a:t>Term</a:t>
            </a:r>
            <a:r>
              <a:rPr lang="it-IT" sz="1600" b="1" dirty="0" smtClean="0">
                <a:solidFill>
                  <a:schemeClr val="accent1"/>
                </a:solidFill>
                <a:cs typeface="Arial" pitchFamily="34" charset="0"/>
              </a:rPr>
              <a:t>: 60%</a:t>
            </a:r>
          </a:p>
          <a:p>
            <a:r>
              <a:rPr lang="it-IT" sz="1600" dirty="0" err="1" smtClean="0">
                <a:cs typeface="Arial" pitchFamily="34" charset="0"/>
              </a:rPr>
              <a:t>Investments</a:t>
            </a:r>
            <a:r>
              <a:rPr lang="it-IT" sz="1600" dirty="0" smtClean="0">
                <a:cs typeface="Arial" pitchFamily="34" charset="0"/>
              </a:rPr>
              <a:t>: </a:t>
            </a:r>
            <a:r>
              <a:rPr lang="it-IT" sz="1600" b="1" dirty="0" smtClean="0">
                <a:solidFill>
                  <a:schemeClr val="accent1"/>
                </a:solidFill>
                <a:cs typeface="Arial" pitchFamily="34" charset="0"/>
              </a:rPr>
              <a:t>62%</a:t>
            </a:r>
            <a:r>
              <a:rPr lang="it-IT" sz="1600" b="1" dirty="0" smtClean="0">
                <a:solidFill>
                  <a:srgbClr val="928CE4"/>
                </a:solidFill>
                <a:cs typeface="Arial" pitchFamily="34" charset="0"/>
              </a:rPr>
              <a:t> </a:t>
            </a:r>
            <a:r>
              <a:rPr lang="it-IT" sz="1600" dirty="0" smtClean="0">
                <a:cs typeface="Arial" pitchFamily="34" charset="0"/>
              </a:rPr>
              <a:t>AC </a:t>
            </a:r>
            <a:r>
              <a:rPr lang="it-IT" sz="1600" dirty="0" err="1" smtClean="0">
                <a:cs typeface="Arial" pitchFamily="34" charset="0"/>
              </a:rPr>
              <a:t>technology</a:t>
            </a:r>
            <a:r>
              <a:rPr lang="it-IT" sz="1600" dirty="0" smtClean="0">
                <a:cs typeface="Arial" pitchFamily="34" charset="0"/>
              </a:rPr>
              <a:t> -  </a:t>
            </a:r>
            <a:r>
              <a:rPr lang="it-IT" sz="1600" b="1" dirty="0" smtClean="0">
                <a:solidFill>
                  <a:schemeClr val="accent1"/>
                </a:solidFill>
                <a:cs typeface="Arial" pitchFamily="34" charset="0"/>
              </a:rPr>
              <a:t>38% </a:t>
            </a:r>
            <a:r>
              <a:rPr lang="it-IT" sz="1600" dirty="0" smtClean="0">
                <a:cs typeface="Arial" pitchFamily="34" charset="0"/>
              </a:rPr>
              <a:t>DC </a:t>
            </a:r>
            <a:r>
              <a:rPr lang="it-IT" sz="1600" dirty="0" err="1" smtClean="0">
                <a:cs typeface="Arial" pitchFamily="34" charset="0"/>
              </a:rPr>
              <a:t>technology</a:t>
            </a:r>
            <a:endParaRPr lang="it-IT" sz="1600" dirty="0" smtClean="0">
              <a:cs typeface="Arial" pitchFamily="34" charset="0"/>
            </a:endParaRPr>
          </a:p>
          <a:p>
            <a:r>
              <a:rPr lang="it-IT" sz="1600" dirty="0" smtClean="0">
                <a:cs typeface="Arial" pitchFamily="34" charset="0"/>
              </a:rPr>
              <a:t>AC </a:t>
            </a:r>
            <a:r>
              <a:rPr lang="it-IT" sz="1600" dirty="0" err="1" smtClean="0">
                <a:cs typeface="Arial" pitchFamily="34" charset="0"/>
              </a:rPr>
              <a:t>investments</a:t>
            </a:r>
            <a:r>
              <a:rPr lang="it-IT" sz="1600" b="1" dirty="0" smtClean="0">
                <a:solidFill>
                  <a:schemeClr val="accent1"/>
                </a:solidFill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accent1"/>
                </a:solidFill>
                <a:cs typeface="Arial" pitchFamily="34" charset="0"/>
              </a:rPr>
              <a:t>69 % </a:t>
            </a:r>
            <a:r>
              <a:rPr lang="en-US" sz="1600" dirty="0" smtClean="0">
                <a:cs typeface="Arial" pitchFamily="34" charset="0"/>
              </a:rPr>
              <a:t>are new infrastructures - </a:t>
            </a:r>
            <a:r>
              <a:rPr lang="en-US" sz="1600" b="1" dirty="0" smtClean="0">
                <a:solidFill>
                  <a:schemeClr val="accent1"/>
                </a:solidFill>
                <a:cs typeface="Arial" pitchFamily="34" charset="0"/>
              </a:rPr>
              <a:t>31%</a:t>
            </a:r>
            <a:r>
              <a:rPr lang="en-US" sz="1600" dirty="0" smtClean="0">
                <a:cs typeface="Arial" pitchFamily="34" charset="0"/>
              </a:rPr>
              <a:t> are new lines upgrading/</a:t>
            </a:r>
            <a:r>
              <a:rPr lang="en-US" sz="1600" dirty="0" err="1" smtClean="0">
                <a:cs typeface="Arial" pitchFamily="34" charset="0"/>
              </a:rPr>
              <a:t>uprating</a:t>
            </a:r>
            <a:r>
              <a:rPr lang="en-US" sz="1600" dirty="0" smtClean="0">
                <a:cs typeface="Arial" pitchFamily="34" charset="0"/>
              </a:rPr>
              <a:t>; </a:t>
            </a:r>
          </a:p>
          <a:p>
            <a:r>
              <a:rPr lang="en-US" sz="1600" dirty="0" smtClean="0">
                <a:cs typeface="Arial" pitchFamily="34" charset="0"/>
              </a:rPr>
              <a:t>DC: </a:t>
            </a:r>
            <a:r>
              <a:rPr lang="en-US" sz="1600" b="1" dirty="0" smtClean="0">
                <a:solidFill>
                  <a:schemeClr val="accent1"/>
                </a:solidFill>
                <a:cs typeface="Arial" pitchFamily="34" charset="0"/>
              </a:rPr>
              <a:t>95%</a:t>
            </a:r>
            <a:r>
              <a:rPr lang="en-US" sz="1600" dirty="0" smtClean="0">
                <a:cs typeface="Arial" pitchFamily="34" charset="0"/>
              </a:rPr>
              <a:t> are new infrastructures </a:t>
            </a:r>
          </a:p>
          <a:p>
            <a:r>
              <a:rPr lang="en-US" sz="1600" dirty="0" smtClean="0">
                <a:cs typeface="Arial" pitchFamily="34" charset="0"/>
              </a:rPr>
              <a:t>	</a:t>
            </a:r>
            <a:endParaRPr lang="it-IT" sz="1600" dirty="0" smtClean="0"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4177" r="9033" b="8711"/>
          <a:stretch>
            <a:fillRect/>
          </a:stretch>
        </p:blipFill>
        <p:spPr bwMode="auto">
          <a:xfrm>
            <a:off x="0" y="1196752"/>
            <a:ext cx="3240360" cy="3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251520" y="269875"/>
            <a:ext cx="889248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CCS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projects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(1/2)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56" t="2751" r="3656" b="2751"/>
          <a:stretch>
            <a:fillRect/>
          </a:stretch>
        </p:blipFill>
        <p:spPr bwMode="auto">
          <a:xfrm>
            <a:off x="5724128" y="3429000"/>
            <a:ext cx="3240360" cy="263279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16016" y="278383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cs typeface="Arial" pitchFamily="34" charset="0"/>
              </a:rPr>
              <a:t>Security </a:t>
            </a:r>
            <a:r>
              <a:rPr lang="it-IT" sz="1600" b="1" dirty="0" err="1" smtClean="0">
                <a:cs typeface="Arial" pitchFamily="34" charset="0"/>
              </a:rPr>
              <a:t>of</a:t>
            </a:r>
            <a:r>
              <a:rPr lang="it-IT" sz="1600" b="1" dirty="0" smtClean="0">
                <a:cs typeface="Arial" pitchFamily="34" charset="0"/>
              </a:rPr>
              <a:t> </a:t>
            </a:r>
            <a:r>
              <a:rPr lang="it-IT" sz="1600" b="1" dirty="0" err="1" smtClean="0">
                <a:cs typeface="Arial" pitchFamily="34" charset="0"/>
              </a:rPr>
              <a:t>Supply</a:t>
            </a:r>
            <a:r>
              <a:rPr lang="it-IT" sz="1600" b="1" dirty="0" smtClean="0">
                <a:cs typeface="Arial" pitchFamily="34" charset="0"/>
              </a:rPr>
              <a:t> </a:t>
            </a:r>
          </a:p>
          <a:p>
            <a:pPr algn="r"/>
            <a:r>
              <a:rPr lang="it-IT" sz="1600" dirty="0" smtClean="0">
                <a:cs typeface="Arial" pitchFamily="34" charset="0"/>
              </a:rPr>
              <a:t>Eliminate </a:t>
            </a:r>
            <a:r>
              <a:rPr lang="it-IT" sz="1600" dirty="0" err="1" smtClean="0">
                <a:cs typeface="Arial" pitchFamily="34" charset="0"/>
              </a:rPr>
              <a:t>risk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of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SoS</a:t>
            </a:r>
            <a:r>
              <a:rPr lang="it-IT" sz="1600" dirty="0" smtClean="0">
                <a:cs typeface="Arial" pitchFamily="34" charset="0"/>
              </a:rPr>
              <a:t> in </a:t>
            </a:r>
            <a:r>
              <a:rPr lang="it-IT" sz="1600" dirty="0" err="1" smtClean="0">
                <a:cs typeface="Arial" pitchFamily="34" charset="0"/>
              </a:rPr>
              <a:t>next</a:t>
            </a:r>
            <a:r>
              <a:rPr lang="it-IT" sz="1600" dirty="0" smtClean="0">
                <a:cs typeface="Arial" pitchFamily="34" charset="0"/>
              </a:rPr>
              <a:t> 10 </a:t>
            </a:r>
            <a:r>
              <a:rPr lang="it-IT" sz="1600" dirty="0" err="1" smtClean="0">
                <a:cs typeface="Arial" pitchFamily="34" charset="0"/>
              </a:rPr>
              <a:t>years</a:t>
            </a:r>
            <a:r>
              <a:rPr lang="it-IT" sz="1600" dirty="0" smtClean="0">
                <a:cs typeface="Arial" pitchFamily="34" charset="0"/>
              </a:rPr>
              <a:t>:  </a:t>
            </a:r>
            <a:r>
              <a:rPr lang="it-IT" sz="1600" b="1" dirty="0" smtClean="0">
                <a:solidFill>
                  <a:srgbClr val="62559A"/>
                </a:solidFill>
                <a:cs typeface="Arial" pitchFamily="34" charset="0"/>
              </a:rPr>
              <a:t>33%</a:t>
            </a:r>
          </a:p>
          <a:p>
            <a:pPr algn="r"/>
            <a:r>
              <a:rPr lang="it-IT" sz="1600" dirty="0" err="1" smtClean="0">
                <a:cs typeface="Arial" pitchFamily="34" charset="0"/>
              </a:rPr>
              <a:t>Improving</a:t>
            </a:r>
            <a:r>
              <a:rPr lang="it-IT" sz="1600" dirty="0" smtClean="0">
                <a:cs typeface="Arial" pitchFamily="34" charset="0"/>
              </a:rPr>
              <a:t> </a:t>
            </a:r>
            <a:r>
              <a:rPr lang="it-IT" sz="1600" dirty="0" err="1" smtClean="0">
                <a:cs typeface="Arial" pitchFamily="34" charset="0"/>
              </a:rPr>
              <a:t>SoS</a:t>
            </a:r>
            <a:r>
              <a:rPr lang="it-IT" sz="1600" dirty="0" smtClean="0">
                <a:cs typeface="Arial" pitchFamily="34" charset="0"/>
              </a:rPr>
              <a:t> in </a:t>
            </a:r>
            <a:r>
              <a:rPr lang="it-IT" sz="1600" dirty="0" err="1" smtClean="0">
                <a:cs typeface="Arial" pitchFamily="34" charset="0"/>
              </a:rPr>
              <a:t>next</a:t>
            </a:r>
            <a:r>
              <a:rPr lang="it-IT" sz="1600" dirty="0" smtClean="0">
                <a:cs typeface="Arial" pitchFamily="34" charset="0"/>
              </a:rPr>
              <a:t> 10 </a:t>
            </a:r>
            <a:r>
              <a:rPr lang="it-IT" sz="1600" dirty="0" err="1" smtClean="0">
                <a:cs typeface="Arial" pitchFamily="34" charset="0"/>
              </a:rPr>
              <a:t>years</a:t>
            </a:r>
            <a:r>
              <a:rPr lang="it-IT" sz="1600" dirty="0" smtClean="0">
                <a:cs typeface="Arial" pitchFamily="34" charset="0"/>
              </a:rPr>
              <a:t>: </a:t>
            </a:r>
            <a:r>
              <a:rPr lang="it-IT" sz="1600" b="1" dirty="0" smtClean="0">
                <a:solidFill>
                  <a:srgbClr val="62559A"/>
                </a:solidFill>
                <a:cs typeface="Arial" pitchFamily="34" charset="0"/>
              </a:rPr>
              <a:t>58%</a:t>
            </a:r>
            <a:r>
              <a:rPr lang="it-IT" sz="1600" dirty="0" smtClean="0">
                <a:solidFill>
                  <a:srgbClr val="62559A"/>
                </a:solidFill>
                <a:cs typeface="Arial" pitchFamily="34" charset="0"/>
              </a:rPr>
              <a:t> </a:t>
            </a:r>
          </a:p>
          <a:p>
            <a:pPr algn="r"/>
            <a:endParaRPr lang="it-IT" sz="1600" dirty="0"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73878" y="4725144"/>
            <a:ext cx="2196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cs typeface="Arial" pitchFamily="34" charset="0"/>
              </a:rPr>
              <a:t>CO </a:t>
            </a:r>
            <a:r>
              <a:rPr lang="it-IT" sz="1600" b="1" dirty="0" err="1" smtClean="0">
                <a:cs typeface="Arial" pitchFamily="34" charset="0"/>
              </a:rPr>
              <a:t>mitigation</a:t>
            </a:r>
            <a:endParaRPr lang="it-IT" sz="1600" b="1" dirty="0" smtClean="0"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62559A"/>
                </a:solidFill>
                <a:cs typeface="Arial" pitchFamily="34" charset="0"/>
              </a:rPr>
              <a:t>63%</a:t>
            </a:r>
            <a:r>
              <a:rPr lang="en-US" sz="16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CCS projects take part in CO mitigations</a:t>
            </a:r>
            <a:endParaRPr lang="it-IT" sz="1600" dirty="0"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07630" y="1268760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RES integration</a:t>
            </a:r>
          </a:p>
          <a:p>
            <a:r>
              <a:rPr lang="en-US" sz="1600" b="1" dirty="0" smtClean="0">
                <a:solidFill>
                  <a:srgbClr val="62559A"/>
                </a:solidFill>
                <a:cs typeface="Arial" pitchFamily="34" charset="0"/>
              </a:rPr>
              <a:t>20%</a:t>
            </a:r>
            <a:r>
              <a:rPr lang="en-US" sz="1600" dirty="0" smtClean="0">
                <a:cs typeface="Arial" pitchFamily="34" charset="0"/>
              </a:rPr>
              <a:t> projects of CCS RG contribute to direct RES connection</a:t>
            </a:r>
          </a:p>
          <a:p>
            <a:r>
              <a:rPr lang="en-US" sz="1600" b="1" dirty="0" smtClean="0">
                <a:solidFill>
                  <a:srgbClr val="62559A"/>
                </a:solidFill>
                <a:cs typeface="Arial" pitchFamily="34" charset="0"/>
              </a:rPr>
              <a:t>45%</a:t>
            </a:r>
            <a:r>
              <a:rPr lang="en-US" sz="1600" dirty="0" smtClean="0">
                <a:cs typeface="Arial" pitchFamily="34" charset="0"/>
              </a:rPr>
              <a:t> projects of CCS RG accommodate inter-area flows trigged by RES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251520" y="269875"/>
            <a:ext cx="889248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CCS 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projects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(2/</a:t>
            </a:r>
            <a:r>
              <a:rPr kumimoji="0" lang="it-IT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69" t="4248" r="9371" b="2070"/>
          <a:stretch>
            <a:fillRect/>
          </a:stretch>
        </p:blipFill>
        <p:spPr bwMode="auto">
          <a:xfrm>
            <a:off x="266999" y="3620394"/>
            <a:ext cx="3205193" cy="2376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506" t="6385" r="6882" b="4308"/>
          <a:stretch>
            <a:fillRect/>
          </a:stretch>
        </p:blipFill>
        <p:spPr bwMode="auto">
          <a:xfrm>
            <a:off x="5940152" y="3685029"/>
            <a:ext cx="3024336" cy="240826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269" t="3006" r="5698" b="963"/>
          <a:stretch>
            <a:fillRect/>
          </a:stretch>
        </p:blipFill>
        <p:spPr bwMode="auto">
          <a:xfrm>
            <a:off x="283419" y="1052736"/>
            <a:ext cx="3240360" cy="241741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95536" y="2060848"/>
            <a:ext cx="6967538" cy="43204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Status </a:t>
            </a:r>
            <a:r>
              <a:rPr lang="it-IT" sz="2200" dirty="0" err="1" smtClean="0">
                <a:solidFill>
                  <a:schemeClr val="tx1"/>
                </a:solidFill>
                <a:ea typeface="ＭＳ Ｐゴシック" pitchFamily="34" charset="-128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the TYNDP 2012 package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467544" y="1916832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sz="2200" dirty="0" smtClean="0">
                <a:latin typeface="+mn-lt"/>
              </a:rPr>
              <a:t>Continental </a:t>
            </a:r>
            <a:r>
              <a:rPr lang="it-IT" sz="2200" dirty="0" err="1" smtClean="0">
                <a:latin typeface="+mn-lt"/>
              </a:rPr>
              <a:t>Central</a:t>
            </a:r>
            <a:r>
              <a:rPr lang="it-IT" sz="2200" dirty="0" smtClean="0">
                <a:latin typeface="+mn-lt"/>
              </a:rPr>
              <a:t> South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Plan</a:t>
            </a:r>
            <a:endParaRPr lang="it-IT" sz="22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Main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drivers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Scenarios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Market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Network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>
                <a:latin typeface="+mn-lt"/>
              </a:rPr>
              <a:t>Projects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of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Relevance</a:t>
            </a:r>
            <a:r>
              <a:rPr lang="it-IT" sz="22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/>
              <a:t>Main</a:t>
            </a:r>
            <a:r>
              <a:rPr lang="it-IT" sz="2200" dirty="0" smtClean="0"/>
              <a:t> </a:t>
            </a:r>
            <a:r>
              <a:rPr lang="it-IT" sz="2200" dirty="0" err="1" smtClean="0"/>
              <a:t>Messages</a:t>
            </a:r>
            <a:endParaRPr lang="it-IT" sz="22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254000" y="269875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Index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THANK YOU FOR YOUR ATTENTION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69875"/>
            <a:ext cx="8259763" cy="36036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ENTSOE releases the TYNDP 2012 package</a:t>
            </a:r>
            <a:endParaRPr lang="en-US" sz="2400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854930" y="1638424"/>
          <a:ext cx="5085222" cy="351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0150" y="1692275"/>
            <a:ext cx="2582863" cy="3325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 bwMode="auto">
          <a:xfrm>
            <a:off x="6444208" y="1268760"/>
            <a:ext cx="2188269" cy="709612"/>
          </a:xfrm>
          <a:prstGeom prst="wedgeRoundRectCallout">
            <a:avLst>
              <a:gd name="adj1" fmla="val 20421"/>
              <a:gd name="adj2" fmla="val 490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b="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Consultation phase: </a:t>
            </a:r>
            <a:r>
              <a:rPr lang="en-US" sz="1400" b="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lang="en-US" sz="1400" b="0" kern="0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</a:t>
            </a:r>
            <a:r>
              <a:rPr lang="en-US" sz="1400" b="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March - 26</a:t>
            </a:r>
            <a:r>
              <a:rPr lang="en-US" sz="1400" b="0" kern="0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sz="1400" b="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400" b="0" kern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April</a:t>
            </a:r>
            <a:endParaRPr lang="en-US" sz="1600" b="0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318" name="Tijdelijke aanduiding voor datum 3"/>
          <p:cNvSpPr txBox="1">
            <a:spLocks/>
          </p:cNvSpPr>
          <p:nvPr/>
        </p:nvSpPr>
        <p:spPr bwMode="auto">
          <a:xfrm>
            <a:off x="2933700" y="6584950"/>
            <a:ext cx="61198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Sebastien Lepy | 28 March 2012  |  Page </a:t>
            </a:r>
            <a:fld id="{898EF135-05D8-44CE-B340-D6B2E9A79009}" type="slidenum">
              <a:rPr lang="en-US" sz="800" b="0">
                <a:solidFill>
                  <a:schemeClr val="tx1"/>
                </a:solidFill>
              </a:rPr>
              <a:pPr algn="r"/>
              <a:t>3</a:t>
            </a:fld>
            <a:endParaRPr lang="en-US" sz="800" b="0">
              <a:solidFill>
                <a:schemeClr val="tx1"/>
              </a:solidFill>
            </a:endParaRPr>
          </a:p>
        </p:txBody>
      </p:sp>
      <p:sp>
        <p:nvSpPr>
          <p:cNvPr id="9" name="Rectangle à coins arrondis 6"/>
          <p:cNvSpPr/>
          <p:nvPr/>
        </p:nvSpPr>
        <p:spPr bwMode="auto">
          <a:xfrm>
            <a:off x="6516216" y="4725144"/>
            <a:ext cx="2160240" cy="709612"/>
          </a:xfrm>
          <a:prstGeom prst="wedgeRoundRectCallout">
            <a:avLst>
              <a:gd name="adj1" fmla="val -21023"/>
              <a:gd name="adj2" fmla="val -502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b="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Official publication June 2012</a:t>
            </a:r>
            <a:endParaRPr lang="en-US" sz="1600" b="0" kern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69875"/>
            <a:ext cx="8259763" cy="36036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Background scenarios matching EU 2020 goals</a:t>
            </a:r>
            <a:endParaRPr lang="en-US" sz="2400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233917" y="1422400"/>
          <a:ext cx="4316818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ZoneTexte 8"/>
          <p:cNvSpPr txBox="1">
            <a:spLocks noChangeArrowheads="1"/>
          </p:cNvSpPr>
          <p:nvPr/>
        </p:nvSpPr>
        <p:spPr bwMode="auto">
          <a:xfrm>
            <a:off x="4664075" y="1298575"/>
            <a:ext cx="262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0">
                <a:solidFill>
                  <a:schemeClr val="tx1"/>
                </a:solidFill>
              </a:rPr>
              <a:t>Drivers for grid development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30750" y="1298575"/>
            <a:ext cx="3756025" cy="4749800"/>
            <a:chOff x="4745714" y="1848568"/>
            <a:chExt cx="3571564" cy="4510147"/>
          </a:xfrm>
        </p:grpSpPr>
        <p:pic>
          <p:nvPicPr>
            <p:cNvPr id="12295" name="Picture 3" descr="R:\10 ENTSO-E BODIES\300 SYSTEM DEVELOPMENT COMMITTEE\320 WORKING GROUPS\WG Ten Year Network Development Plan\2_TYNDP 2012\1 TYNDP 2012_ PROCESS\1_VERSIONS RESULTS\2012\120222_Package\TYNDP cuts\TYNDP maps\120222_Map_drivers_TYNDP_cu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45714" y="1848568"/>
              <a:ext cx="3571564" cy="4510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2" descr="R:\10 ENTSO-E BODIES\300 SYSTEM DEVELOPMENT COMMITTEE\320 WORKING GROUPS\WG Ten Year Network Development Plan\2_TYNDP 2012\1 TYNDP 2012_ PROCESS\1_VERSIONS RESULTS\2012\120222_Package\LEGENDS\5_legend_driver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1185" y="2835486"/>
              <a:ext cx="525009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4" name="Tijdelijke aanduiding voor datum 3"/>
          <p:cNvSpPr txBox="1">
            <a:spLocks/>
          </p:cNvSpPr>
          <p:nvPr/>
        </p:nvSpPr>
        <p:spPr bwMode="auto">
          <a:xfrm>
            <a:off x="2933700" y="6584950"/>
            <a:ext cx="61198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800" b="0">
                <a:solidFill>
                  <a:schemeClr val="tx1"/>
                </a:solidFill>
              </a:rPr>
              <a:t>Sebastien Lepy | 28 March 2012  |  Page </a:t>
            </a:r>
            <a:fld id="{1AB6EC24-1802-4AEF-B441-0FFAABEA77DF}" type="slidenum">
              <a:rPr lang="en-US" sz="800" b="0">
                <a:solidFill>
                  <a:schemeClr val="tx1"/>
                </a:solidFill>
              </a:rPr>
              <a:pPr algn="r"/>
              <a:t>4</a:t>
            </a:fld>
            <a:endParaRPr lang="en-US" sz="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A5ACA-BC71-427D-B0E7-689E3FFFCCA2}" type="datetime3">
              <a:rPr lang="en-US" smtClean="0"/>
              <a:pPr>
                <a:defRPr/>
              </a:pPr>
              <a:t>14 May 2012</a:t>
            </a:fld>
            <a:r>
              <a:rPr lang="en-US" smtClean="0"/>
              <a:t>  |  Page </a:t>
            </a:r>
            <a:fld id="{476F4CFA-55A4-48FC-910D-2E72184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467544" y="1916832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sz="2200" dirty="0" smtClean="0">
                <a:latin typeface="+mn-lt"/>
              </a:rPr>
              <a:t>Continental </a:t>
            </a:r>
            <a:r>
              <a:rPr lang="it-IT" sz="2200" dirty="0" err="1" smtClean="0">
                <a:latin typeface="+mn-lt"/>
              </a:rPr>
              <a:t>Central</a:t>
            </a:r>
            <a:r>
              <a:rPr lang="it-IT" sz="2200" dirty="0" smtClean="0">
                <a:latin typeface="+mn-lt"/>
              </a:rPr>
              <a:t> South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Plan</a:t>
            </a:r>
            <a:endParaRPr lang="it-IT" sz="22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Main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drivers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err="1" smtClean="0">
                <a:latin typeface="+mn-lt"/>
              </a:rPr>
              <a:t>Scenarios</a:t>
            </a:r>
            <a:endParaRPr lang="it-IT" sz="1600" dirty="0" smtClean="0">
              <a:latin typeface="+mn-lt"/>
            </a:endParaRP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Market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 marL="712788">
              <a:lnSpc>
                <a:spcPct val="150000"/>
              </a:lnSpc>
              <a:buClr>
                <a:srgbClr val="FF9900"/>
              </a:buClr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Network </a:t>
            </a:r>
            <a:r>
              <a:rPr lang="it-IT" sz="1600" dirty="0" err="1" smtClean="0">
                <a:latin typeface="+mn-lt"/>
              </a:rPr>
              <a:t>studies</a:t>
            </a:r>
            <a:r>
              <a:rPr lang="it-IT" sz="1600" dirty="0" smtClean="0">
                <a:latin typeface="+mn-lt"/>
              </a:rPr>
              <a:t> and </a:t>
            </a:r>
            <a:r>
              <a:rPr lang="it-IT" sz="1600" dirty="0" err="1" smtClean="0">
                <a:latin typeface="+mn-lt"/>
              </a:rPr>
              <a:t>results</a:t>
            </a:r>
            <a:r>
              <a:rPr lang="it-IT" sz="16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>
                <a:latin typeface="+mn-lt"/>
              </a:rPr>
              <a:t>Projects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of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Regional</a:t>
            </a:r>
            <a:r>
              <a:rPr lang="it-IT" sz="2200" dirty="0" smtClean="0">
                <a:latin typeface="+mn-lt"/>
              </a:rPr>
              <a:t> </a:t>
            </a:r>
            <a:r>
              <a:rPr lang="it-IT" sz="2200" dirty="0" err="1" smtClean="0">
                <a:latin typeface="+mn-lt"/>
              </a:rPr>
              <a:t>Relevance</a:t>
            </a:r>
            <a:r>
              <a:rPr lang="it-IT" sz="2200" dirty="0" smtClean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 err="1" smtClean="0"/>
              <a:t>Main</a:t>
            </a:r>
            <a:r>
              <a:rPr lang="it-IT" sz="2200" dirty="0" smtClean="0"/>
              <a:t> </a:t>
            </a:r>
            <a:r>
              <a:rPr lang="it-IT" sz="2200" dirty="0" err="1" smtClean="0"/>
              <a:t>Messages</a:t>
            </a:r>
            <a:endParaRPr lang="it-IT" sz="22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254000" y="269875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Index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84782" y="2564904"/>
            <a:ext cx="6967538" cy="43204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95536" y="1988840"/>
            <a:ext cx="6967538" cy="432048"/>
          </a:xfrm>
          <a:prstGeom prst="round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Status </a:t>
            </a:r>
            <a:r>
              <a:rPr lang="it-IT" sz="2200" dirty="0" err="1" smtClean="0">
                <a:solidFill>
                  <a:schemeClr val="tx1"/>
                </a:solidFill>
                <a:ea typeface="ＭＳ Ｐゴシック" pitchFamily="34" charset="-128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ea typeface="ＭＳ Ｐゴシック" pitchFamily="34" charset="-128"/>
              </a:rPr>
              <a:t> the TYNDP 2012 package</a:t>
            </a:r>
            <a:endParaRPr lang="it-IT" sz="2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69875"/>
            <a:ext cx="8259763" cy="360363"/>
          </a:xfrm>
        </p:spPr>
        <p:txBody>
          <a:bodyPr/>
          <a:lstStyle/>
          <a:p>
            <a:pPr>
              <a:defRPr/>
            </a:pPr>
            <a:r>
              <a:rPr lang="en-GB" b="0" kern="1200" dirty="0" smtClean="0">
                <a:ea typeface="ＭＳ Ｐゴシック" pitchFamily="34" charset="-128"/>
              </a:rPr>
              <a:t>ENTSOE Regional Groups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74688" y="8620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lang="en-GB" kern="0" dirty="0"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7943924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 bwMode="auto">
          <a:xfrm>
            <a:off x="2699792" y="3645024"/>
            <a:ext cx="2088232" cy="201622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B3CEF-44DA-426F-B0E9-3F0BB13AF303}" type="datetime3">
              <a:rPr lang="en-US" smtClean="0"/>
              <a:pPr>
                <a:defRPr/>
              </a:pPr>
              <a:t>14 May 2012</a:t>
            </a:fld>
            <a:r>
              <a:rPr lang="en-US" dirty="0" smtClean="0"/>
              <a:t>  |  Page </a:t>
            </a:r>
            <a:fld id="{90B4541F-6364-4AA8-881C-FD738B30E2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410524" cy="442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isällön paikkamerkki 2"/>
          <p:cNvSpPr txBox="1">
            <a:spLocks/>
          </p:cNvSpPr>
          <p:nvPr/>
        </p:nvSpPr>
        <p:spPr>
          <a:xfrm>
            <a:off x="35497" y="1268760"/>
            <a:ext cx="56166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55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Massive RES connection </a:t>
            </a:r>
          </a:p>
          <a:p>
            <a:pPr marL="215900" lvl="1" indent="-215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600" kern="0" dirty="0" smtClean="0">
                <a:latin typeface="+mn-lt"/>
                <a:ea typeface="+mn-ea"/>
              </a:rPr>
              <a:t>Integration of significant growth of WFs and PVs with an increasing flows from North-South </a:t>
            </a:r>
          </a:p>
          <a:p>
            <a:pPr marL="215900" lvl="1" indent="-215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600" kern="0" dirty="0" smtClean="0">
                <a:latin typeface="+mn-lt"/>
                <a:ea typeface="+mn-ea"/>
              </a:rPr>
              <a:t>More flexible conventional generations is needed (efficient of balancing)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Offshore interconnections and optimized usage of available hydroelectric facilities will also trigger new investment requirements</a:t>
            </a:r>
          </a:p>
          <a:p>
            <a:pPr marL="216000" marR="0" lvl="2" indent="-135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55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Integration of storages plants, mainly hydro </a:t>
            </a:r>
          </a:p>
          <a:p>
            <a:pPr marL="342900" marR="0" lvl="0" indent="-55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Alps region, facilitating an efficient use of RES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</a:rPr>
              <a:t>High and fluctuating utilization of the transmission networks due increasing penetration of variable renewable generation </a:t>
            </a:r>
            <a:endParaRPr lang="fi-FI" sz="1600" kern="0" dirty="0" smtClean="0">
              <a:latin typeface="+mn-lt"/>
              <a:ea typeface="+mn-ea"/>
            </a:endParaRP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</a:rPr>
              <a:t>Transmission network architecture needs to be adapted and expanded to allow transmission over long distances</a:t>
            </a:r>
            <a:endParaRPr lang="fi-FI" sz="1600" kern="0" dirty="0" smtClean="0">
              <a:latin typeface="+mn-lt"/>
              <a:ea typeface="+mn-ea"/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179512" y="322263"/>
            <a:ext cx="8302501" cy="379412"/>
          </a:xfrm>
        </p:spPr>
        <p:txBody>
          <a:bodyPr anchor="ctr"/>
          <a:lstStyle/>
          <a:p>
            <a:r>
              <a:rPr lang="fi-FI" sz="2400" dirty="0" smtClean="0"/>
              <a:t>Main drivers in CCS (1/2)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B3CEF-44DA-426F-B0E9-3F0BB13AF303}" type="datetime3">
              <a:rPr lang="en-US" smtClean="0"/>
              <a:pPr>
                <a:defRPr/>
              </a:pPr>
              <a:t>14 May 2012</a:t>
            </a:fld>
            <a:r>
              <a:rPr lang="en-US" dirty="0" smtClean="0"/>
              <a:t>  |  Page </a:t>
            </a:r>
            <a:fld id="{90B4541F-6364-4AA8-881C-FD738B30E2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410524" cy="442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isällön paikkamerkki 2"/>
          <p:cNvSpPr txBox="1">
            <a:spLocks/>
          </p:cNvSpPr>
          <p:nvPr/>
        </p:nvSpPr>
        <p:spPr>
          <a:xfrm>
            <a:off x="72008" y="1268760"/>
            <a:ext cx="5436096" cy="472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5900" marR="0" lvl="0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55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17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Nuclear phase out in Germany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Affections on electricity flows along the whole CCS Region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Generation and load balance in Germany will become more stressed </a:t>
            </a: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Germany could depend on imports (mainly from Eastern Europe) especially in case of high demand conditions and low RES generation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55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Power supply of some European cities and regions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Increasing of cross – border capacity </a:t>
            </a:r>
          </a:p>
          <a:p>
            <a:pPr marL="215900" marR="0" lvl="1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Reinforcements will be needed and could become an issue for some cities and regions in Europe (France, Italy, Germany) </a:t>
            </a: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179512" y="260648"/>
            <a:ext cx="8302501" cy="37941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drivers in CCS (2/2)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6CD0C-6B8A-44E3-BA7F-D99D380ADE7D}" type="datetime3">
              <a:rPr lang="en-US" smtClean="0"/>
              <a:pPr>
                <a:defRPr/>
              </a:pPr>
              <a:t>14 May 2012</a:t>
            </a:fld>
            <a:r>
              <a:rPr lang="en-US" dirty="0" smtClean="0"/>
              <a:t>  |  Page </a:t>
            </a:r>
            <a:fld id="{C047DF18-471C-4AC9-9F75-4CD674B21F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197" y="1340768"/>
            <a:ext cx="596680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251520" y="188640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Market study of CCS Region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35496" y="1052736"/>
            <a:ext cx="352839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5900" lvl="1" indent="-215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dirty="0" err="1" smtClean="0">
                <a:cs typeface="Arial" pitchFamily="34" charset="0"/>
              </a:rPr>
              <a:t>Two</a:t>
            </a:r>
            <a:r>
              <a:rPr lang="it-IT" sz="1700" dirty="0" smtClean="0">
                <a:cs typeface="Arial" pitchFamily="34" charset="0"/>
              </a:rPr>
              <a:t> Market </a:t>
            </a:r>
            <a:r>
              <a:rPr lang="it-IT" sz="1700" dirty="0" err="1" smtClean="0">
                <a:cs typeface="Arial" pitchFamily="34" charset="0"/>
              </a:rPr>
              <a:t>tools</a:t>
            </a: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adopted</a:t>
            </a:r>
            <a:r>
              <a:rPr lang="it-IT" sz="1700" dirty="0" smtClean="0">
                <a:cs typeface="Arial" pitchFamily="34" charset="0"/>
              </a:rPr>
              <a:t>: </a:t>
            </a:r>
          </a:p>
          <a:p>
            <a:pPr marL="714375" lvl="1" indent="-1714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1700" b="1" dirty="0" err="1" smtClean="0">
                <a:solidFill>
                  <a:srgbClr val="928CE4"/>
                </a:solidFill>
                <a:cs typeface="Arial" pitchFamily="34" charset="0"/>
              </a:rPr>
              <a:t>Promed</a:t>
            </a:r>
            <a:r>
              <a:rPr lang="it-IT" sz="1700" b="1" dirty="0" smtClean="0">
                <a:solidFill>
                  <a:srgbClr val="928CE4"/>
                </a:solidFill>
                <a:cs typeface="Arial" pitchFamily="34" charset="0"/>
              </a:rPr>
              <a:t> </a:t>
            </a:r>
            <a:r>
              <a:rPr lang="it-IT" sz="1700" dirty="0" smtClean="0">
                <a:cs typeface="Arial" pitchFamily="34" charset="0"/>
              </a:rPr>
              <a:t>(IT) </a:t>
            </a:r>
          </a:p>
          <a:p>
            <a:pPr marL="714375" lvl="1" indent="-1714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1700" b="1" dirty="0" err="1" smtClean="0">
                <a:solidFill>
                  <a:srgbClr val="928CE4"/>
                </a:solidFill>
                <a:cs typeface="Arial" pitchFamily="34" charset="0"/>
              </a:rPr>
              <a:t>Antares</a:t>
            </a:r>
            <a:r>
              <a:rPr lang="it-IT" sz="1700" dirty="0" smtClean="0">
                <a:cs typeface="Arial" pitchFamily="34" charset="0"/>
              </a:rPr>
              <a:t>  (FR)</a:t>
            </a:r>
          </a:p>
          <a:p>
            <a:pPr marL="215900" lvl="1" indent="-2159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700" dirty="0" smtClean="0">
                <a:cs typeface="Arial" pitchFamily="34" charset="0"/>
              </a:rPr>
              <a:t>18 countries </a:t>
            </a:r>
            <a:r>
              <a:rPr lang="fr-FR" sz="1700" dirty="0" err="1" smtClean="0">
                <a:cs typeface="Arial" pitchFamily="34" charset="0"/>
              </a:rPr>
              <a:t>simulated</a:t>
            </a:r>
            <a:endParaRPr lang="fr-FR" sz="1700" dirty="0" smtClean="0">
              <a:cs typeface="Arial" pitchFamily="34" charset="0"/>
            </a:endParaRPr>
          </a:p>
          <a:p>
            <a:pPr marL="673100" lvl="2" indent="-215900">
              <a:spcAft>
                <a:spcPts val="1200"/>
              </a:spcAft>
              <a:buFont typeface="Wingdings" pitchFamily="2" charset="2"/>
              <a:buChar char="§"/>
            </a:pPr>
            <a:r>
              <a:rPr lang="fr-FR" sz="1700" b="1" dirty="0" smtClean="0">
                <a:solidFill>
                  <a:srgbClr val="928CE4"/>
                </a:solidFill>
                <a:cs typeface="Arial" pitchFamily="34" charset="0"/>
              </a:rPr>
              <a:t>6 countries </a:t>
            </a:r>
            <a:r>
              <a:rPr lang="fr-FR" sz="1700" dirty="0" smtClean="0">
                <a:cs typeface="Arial" pitchFamily="34" charset="0"/>
              </a:rPr>
              <a:t>in CCS </a:t>
            </a:r>
            <a:r>
              <a:rPr lang="fr-FR" sz="1700" dirty="0" err="1" smtClean="0">
                <a:cs typeface="Arial" pitchFamily="34" charset="0"/>
              </a:rPr>
              <a:t>Region</a:t>
            </a:r>
            <a:endParaRPr lang="fr-FR" sz="1700" dirty="0" smtClean="0">
              <a:cs typeface="Arial" pitchFamily="34" charset="0"/>
            </a:endParaRPr>
          </a:p>
          <a:p>
            <a:pPr marL="673100" lvl="2" indent="-215900">
              <a:spcAft>
                <a:spcPts val="1200"/>
              </a:spcAft>
              <a:buFont typeface="Wingdings" pitchFamily="2" charset="2"/>
              <a:buChar char="§"/>
            </a:pPr>
            <a:r>
              <a:rPr lang="fr-FR" sz="1700" b="1" dirty="0" smtClean="0">
                <a:solidFill>
                  <a:srgbClr val="928CE4"/>
                </a:solidFill>
                <a:cs typeface="Arial" pitchFamily="34" charset="0"/>
              </a:rPr>
              <a:t>12 </a:t>
            </a:r>
            <a:r>
              <a:rPr lang="fr-FR" sz="1400" b="1" dirty="0" smtClean="0">
                <a:solidFill>
                  <a:srgbClr val="928CE4"/>
                </a:solidFill>
                <a:cs typeface="Arial" pitchFamily="34" charset="0"/>
              </a:rPr>
              <a:t>«1</a:t>
            </a:r>
            <a:r>
              <a:rPr lang="fr-FR" sz="1400" b="1" baseline="30000" dirty="0" smtClean="0">
                <a:solidFill>
                  <a:srgbClr val="928CE4"/>
                </a:solidFill>
                <a:cs typeface="Arial" pitchFamily="34" charset="0"/>
              </a:rPr>
              <a:t>st</a:t>
            </a:r>
            <a:r>
              <a:rPr lang="fr-FR" sz="1400" b="1" dirty="0" smtClean="0">
                <a:solidFill>
                  <a:srgbClr val="928CE4"/>
                </a:solidFill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928CE4"/>
                </a:solidFill>
                <a:cs typeface="Arial" pitchFamily="34" charset="0"/>
              </a:rPr>
              <a:t>neighbour</a:t>
            </a:r>
            <a:r>
              <a:rPr lang="fr-FR" sz="1400" b="1" dirty="0" smtClean="0">
                <a:solidFill>
                  <a:srgbClr val="928CE4"/>
                </a:solidFill>
                <a:cs typeface="Arial" pitchFamily="34" charset="0"/>
              </a:rPr>
              <a:t>» </a:t>
            </a:r>
            <a:r>
              <a:rPr lang="fr-FR" sz="1700" dirty="0" smtClean="0">
                <a:cs typeface="Arial" pitchFamily="34" charset="0"/>
              </a:rPr>
              <a:t>countries  </a:t>
            </a:r>
            <a:endParaRPr lang="fr-FR" sz="1700" b="1" dirty="0" smtClean="0">
              <a:solidFill>
                <a:srgbClr val="928CE4"/>
              </a:solidFill>
              <a:cs typeface="Arial" pitchFamily="34" charset="0"/>
            </a:endParaRPr>
          </a:p>
          <a:p>
            <a:pPr marL="215900" lvl="1" indent="-215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dirty="0" smtClean="0">
                <a:cs typeface="Arial" pitchFamily="34" charset="0"/>
              </a:rPr>
              <a:t> CCS </a:t>
            </a:r>
            <a:r>
              <a:rPr lang="it-IT" sz="1700" dirty="0" err="1" smtClean="0">
                <a:cs typeface="Arial" pitchFamily="34" charset="0"/>
              </a:rPr>
              <a:t>Region</a:t>
            </a:r>
            <a:r>
              <a:rPr lang="it-IT" sz="1700" dirty="0" smtClean="0">
                <a:cs typeface="Arial" pitchFamily="34" charset="0"/>
              </a:rPr>
              <a:t>: </a:t>
            </a:r>
            <a:r>
              <a:rPr lang="it-IT" sz="1700" dirty="0" err="1" smtClean="0">
                <a:cs typeface="Arial" pitchFamily="34" charset="0"/>
              </a:rPr>
              <a:t>detailed</a:t>
            </a:r>
            <a:r>
              <a:rPr lang="it-IT" sz="1700" dirty="0" smtClean="0">
                <a:cs typeface="Arial" pitchFamily="34" charset="0"/>
              </a:rPr>
              <a:t> information</a:t>
            </a:r>
          </a:p>
          <a:p>
            <a:pPr marL="215900" lvl="1" indent="-215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Extended</a:t>
            </a: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perimeter</a:t>
            </a:r>
            <a:r>
              <a:rPr lang="it-IT" sz="1700" dirty="0" smtClean="0">
                <a:cs typeface="Arial" pitchFamily="34" charset="0"/>
              </a:rPr>
              <a:t>: </a:t>
            </a:r>
            <a:r>
              <a:rPr lang="it-IT" sz="1700" b="1" dirty="0" smtClean="0">
                <a:solidFill>
                  <a:srgbClr val="928CE4"/>
                </a:solidFill>
                <a:cs typeface="Arial" pitchFamily="34" charset="0"/>
              </a:rPr>
              <a:t>PEMD</a:t>
            </a:r>
          </a:p>
          <a:p>
            <a:pPr marL="215900" lvl="1" indent="-2159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Exchanges</a:t>
            </a: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with</a:t>
            </a: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rest</a:t>
            </a:r>
            <a:r>
              <a:rPr lang="it-IT" sz="1700" dirty="0" smtClean="0">
                <a:cs typeface="Arial" pitchFamily="34" charset="0"/>
              </a:rPr>
              <a:t> </a:t>
            </a:r>
            <a:r>
              <a:rPr lang="it-IT" sz="1700" dirty="0" err="1" smtClean="0">
                <a:cs typeface="Arial" pitchFamily="34" charset="0"/>
              </a:rPr>
              <a:t>of</a:t>
            </a:r>
            <a:r>
              <a:rPr lang="it-IT" sz="1700" dirty="0" smtClean="0">
                <a:cs typeface="Arial" pitchFamily="34" charset="0"/>
              </a:rPr>
              <a:t> EU </a:t>
            </a:r>
          </a:p>
          <a:p>
            <a:pPr marL="215900" lvl="1" indent="-215900">
              <a:spcAft>
                <a:spcPts val="1200"/>
              </a:spcAft>
            </a:pPr>
            <a:r>
              <a:rPr lang="it-IT" sz="1700" dirty="0" smtClean="0">
                <a:cs typeface="Arial" pitchFamily="34" charset="0"/>
              </a:rPr>
              <a:t>	</a:t>
            </a:r>
            <a:endParaRPr lang="it-IT" sz="1700" b="1" dirty="0" smtClean="0">
              <a:solidFill>
                <a:srgbClr val="928CE4"/>
              </a:solidFill>
              <a:cs typeface="Arial" pitchFamily="34" charset="0"/>
            </a:endParaRPr>
          </a:p>
          <a:p>
            <a:pPr marL="215900" lvl="1" indent="-215900">
              <a:spcAft>
                <a:spcPts val="600"/>
              </a:spcAft>
              <a:buFont typeface="Wingdings" pitchFamily="2" charset="2"/>
              <a:buChar char="Ø"/>
            </a:pPr>
            <a:endParaRPr lang="it-IT" sz="17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_Standard Master">
  <a:themeElements>
    <a:clrScheme name="01_Standard Master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01_Standard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01_Standard Master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ACER-2015-01639</_dlc_DocId>
    <_dlc_DocIdUrl xmlns="985daa2e-53d8-4475-82b8-9c7d25324e34">
      <Url>http://extranet.acer.europa.eu/en/Electricity/Regional_initiatives/Meetings/SG_CACM_NC/_layouts/DocIdRedir.aspx?ID=ACER-2015-01639</Url>
      <Description>ACER-2015-01639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FA8454D921B42BC3BC7F62F3962B0" ma:contentTypeVersion="21" ma:contentTypeDescription="Create a new document." ma:contentTypeScope="" ma:versionID="0160e440f34a0b28bc7b795059513e4f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09B2E3-1DC4-4098-BB78-C07755D25507}"/>
</file>

<file path=customXml/itemProps2.xml><?xml version="1.0" encoding="utf-8"?>
<ds:datastoreItem xmlns:ds="http://schemas.openxmlformats.org/officeDocument/2006/customXml" ds:itemID="{89DA3F5E-6E18-43A1-A484-996A4CFBDBD7}"/>
</file>

<file path=customXml/itemProps3.xml><?xml version="1.0" encoding="utf-8"?>
<ds:datastoreItem xmlns:ds="http://schemas.openxmlformats.org/officeDocument/2006/customXml" ds:itemID="{03486606-01CC-49AD-B7CE-3C4016663656}"/>
</file>

<file path=customXml/itemProps4.xml><?xml version="1.0" encoding="utf-8"?>
<ds:datastoreItem xmlns:ds="http://schemas.openxmlformats.org/officeDocument/2006/customXml" ds:itemID="{628696C1-0112-491A-BF22-721037EF2FE1}"/>
</file>

<file path=docProps/app.xml><?xml version="1.0" encoding="utf-8"?>
<Properties xmlns="http://schemas.openxmlformats.org/officeDocument/2006/extended-properties" xmlns:vt="http://schemas.openxmlformats.org/officeDocument/2006/docPropsVTypes">
  <Template>masterpage</Template>
  <TotalTime>7521</TotalTime>
  <Words>1081</Words>
  <Application>Microsoft Office PowerPoint</Application>
  <PresentationFormat>Presentazione su schermo (4:3)</PresentationFormat>
  <Paragraphs>211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Benutzerdefiniertes Design</vt:lpstr>
      <vt:lpstr>01_Standard Master</vt:lpstr>
      <vt:lpstr>Diapositiva 1</vt:lpstr>
      <vt:lpstr>Diapositiva 2</vt:lpstr>
      <vt:lpstr>ENTSOE releases the TYNDP 2012 package</vt:lpstr>
      <vt:lpstr>Background scenarios matching EU 2020 goals</vt:lpstr>
      <vt:lpstr>Diapositiva 5</vt:lpstr>
      <vt:lpstr>ENTSOE Regional Groups</vt:lpstr>
      <vt:lpstr>Main drivers in CCS (1/2)</vt:lpstr>
      <vt:lpstr>Diapositiva 8</vt:lpstr>
      <vt:lpstr>Diapositiva 9</vt:lpstr>
      <vt:lpstr>Diapositiva 10</vt:lpstr>
      <vt:lpstr>Diapositiva 11</vt:lpstr>
      <vt:lpstr>Diapositiva 12</vt:lpstr>
      <vt:lpstr>Diapositiva 13</vt:lpstr>
      <vt:lpstr>Focus on CCS Region</vt:lpstr>
      <vt:lpstr>Projects of Regional relevance</vt:lpstr>
      <vt:lpstr>Project assessment</vt:lpstr>
      <vt:lpstr>Diapositiva 17</vt:lpstr>
      <vt:lpstr>Diapositiva 18</vt:lpstr>
      <vt:lpstr>Diapositiva 19</vt:lpstr>
      <vt:lpstr>Diapositiva 20</vt:lpstr>
    </vt:vector>
  </TitlesOfParts>
  <Company>UCTE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Tobias Berger</dc:creator>
  <cp:lastModifiedBy>SA-ISP-SEP</cp:lastModifiedBy>
  <cp:revision>776</cp:revision>
  <dcterms:created xsi:type="dcterms:W3CDTF">2009-05-27T07:33:58Z</dcterms:created>
  <dcterms:modified xsi:type="dcterms:W3CDTF">2012-05-14T06:38:08Z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0x010100CF7FA8454D921B42BC3BC7F62F3962B0</vt:lpwstr>
  </property>
  <property fmtid="{D5CDD505-2E9C-101B-9397-08002B2CF9AE}" pid="3" name="_dlc_DocIdItemGuid">
    <vt:lpwstr>1017b103-0dc2-45dc-b16c-59d715522c4e</vt:lpwstr>
  </property>
</Properties>
</file>